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2"/>
  </p:notesMasterIdLst>
  <p:sldIdLst>
    <p:sldId id="257" r:id="rId2"/>
    <p:sldId id="262" r:id="rId3"/>
    <p:sldId id="260" r:id="rId4"/>
    <p:sldId id="263" r:id="rId5"/>
    <p:sldId id="276" r:id="rId6"/>
    <p:sldId id="269" r:id="rId7"/>
    <p:sldId id="264" r:id="rId8"/>
    <p:sldId id="265" r:id="rId9"/>
    <p:sldId id="266" r:id="rId10"/>
    <p:sldId id="267" r:id="rId11"/>
    <p:sldId id="272" r:id="rId12"/>
    <p:sldId id="270" r:id="rId13"/>
    <p:sldId id="271" r:id="rId14"/>
    <p:sldId id="277" r:id="rId15"/>
    <p:sldId id="278" r:id="rId16"/>
    <p:sldId id="279" r:id="rId17"/>
    <p:sldId id="281" r:id="rId18"/>
    <p:sldId id="282" r:id="rId19"/>
    <p:sldId id="283"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 John" initials="PJ" lastIdx="0" clrIdx="0">
    <p:extLst>
      <p:ext uri="{19B8F6BF-5375-455C-9EA6-DF929625EA0E}">
        <p15:presenceInfo xmlns:p15="http://schemas.microsoft.com/office/powerpoint/2012/main" userId="Paulin Joh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56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81638-1309-4323-919F-1963495B6D1E}"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10BA4-586D-4DA6-BE26-D4C314B7461C}" type="slidenum">
              <a:rPr lang="en-US" smtClean="0"/>
              <a:t>‹#›</a:t>
            </a:fld>
            <a:endParaRPr lang="en-US"/>
          </a:p>
        </p:txBody>
      </p:sp>
    </p:spTree>
    <p:extLst>
      <p:ext uri="{BB962C8B-B14F-4D97-AF65-F5344CB8AC3E}">
        <p14:creationId xmlns:p14="http://schemas.microsoft.com/office/powerpoint/2010/main" val="394081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Clear Roads</a:t>
            </a:r>
          </a:p>
          <a:p>
            <a:endParaRPr lang="en-US" dirty="0"/>
          </a:p>
        </p:txBody>
      </p:sp>
      <p:sp>
        <p:nvSpPr>
          <p:cNvPr id="4" name="Slide Number Placeholder 3"/>
          <p:cNvSpPr>
            <a:spLocks noGrp="1"/>
          </p:cNvSpPr>
          <p:nvPr>
            <p:ph type="sldNum" sz="quarter" idx="5"/>
          </p:nvPr>
        </p:nvSpPr>
        <p:spPr/>
        <p:txBody>
          <a:bodyPr/>
          <a:lstStyle/>
          <a:p>
            <a:fld id="{8465DA1E-3669-4B9B-92B9-F4FBB14D9C13}" type="slidenum">
              <a:rPr lang="en-US" smtClean="0"/>
              <a:t>1</a:t>
            </a:fld>
            <a:endParaRPr lang="en-US" dirty="0"/>
          </a:p>
        </p:txBody>
      </p:sp>
    </p:spTree>
    <p:extLst>
      <p:ext uri="{BB962C8B-B14F-4D97-AF65-F5344CB8AC3E}">
        <p14:creationId xmlns:p14="http://schemas.microsoft.com/office/powerpoint/2010/main" val="394617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a:t>
            </a:r>
            <a:r>
              <a:rPr lang="en-US" sz="1200" dirty="0"/>
              <a:t>This Photo by Unknown Author is licensed under CC BY-SA</a:t>
            </a:r>
          </a:p>
          <a:p>
            <a:endParaRPr lang="en-US" dirty="0"/>
          </a:p>
        </p:txBody>
      </p:sp>
      <p:sp>
        <p:nvSpPr>
          <p:cNvPr id="4" name="Slide Number Placeholder 3"/>
          <p:cNvSpPr>
            <a:spLocks noGrp="1"/>
          </p:cNvSpPr>
          <p:nvPr>
            <p:ph type="sldNum" sz="quarter" idx="5"/>
          </p:nvPr>
        </p:nvSpPr>
        <p:spPr/>
        <p:txBody>
          <a:bodyPr/>
          <a:lstStyle/>
          <a:p>
            <a:fld id="{8465DA1E-3669-4B9B-92B9-F4FBB14D9C13}" type="slidenum">
              <a:rPr lang="en-US" smtClean="0"/>
              <a:t>10</a:t>
            </a:fld>
            <a:endParaRPr lang="en-US"/>
          </a:p>
        </p:txBody>
      </p:sp>
    </p:spTree>
    <p:extLst>
      <p:ext uri="{BB962C8B-B14F-4D97-AF65-F5344CB8AC3E}">
        <p14:creationId xmlns:p14="http://schemas.microsoft.com/office/powerpoint/2010/main" val="208091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Texas DOT</a:t>
            </a:r>
          </a:p>
        </p:txBody>
      </p:sp>
      <p:sp>
        <p:nvSpPr>
          <p:cNvPr id="4" name="Slide Number Placeholder 3"/>
          <p:cNvSpPr>
            <a:spLocks noGrp="1"/>
          </p:cNvSpPr>
          <p:nvPr>
            <p:ph type="sldNum" sz="quarter" idx="5"/>
          </p:nvPr>
        </p:nvSpPr>
        <p:spPr/>
        <p:txBody>
          <a:bodyPr/>
          <a:lstStyle/>
          <a:p>
            <a:fld id="{8465DA1E-3669-4B9B-92B9-F4FBB14D9C13}" type="slidenum">
              <a:rPr lang="en-US" smtClean="0"/>
              <a:t>11</a:t>
            </a:fld>
            <a:endParaRPr lang="en-US" dirty="0"/>
          </a:p>
        </p:txBody>
      </p:sp>
    </p:spTree>
    <p:extLst>
      <p:ext uri="{BB962C8B-B14F-4D97-AF65-F5344CB8AC3E}">
        <p14:creationId xmlns:p14="http://schemas.microsoft.com/office/powerpoint/2010/main" val="192556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65DA1E-3669-4B9B-92B9-F4FBB14D9C13}" type="slidenum">
              <a:rPr lang="en-US" smtClean="0"/>
              <a:t>12</a:t>
            </a:fld>
            <a:endParaRPr lang="en-US"/>
          </a:p>
        </p:txBody>
      </p:sp>
    </p:spTree>
    <p:extLst>
      <p:ext uri="{BB962C8B-B14F-4D97-AF65-F5344CB8AC3E}">
        <p14:creationId xmlns:p14="http://schemas.microsoft.com/office/powerpoint/2010/main" val="3546222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65DA1E-3669-4B9B-92B9-F4FBB14D9C13}" type="slidenum">
              <a:rPr lang="en-US" smtClean="0"/>
              <a:t>13</a:t>
            </a:fld>
            <a:endParaRPr lang="en-US"/>
          </a:p>
        </p:txBody>
      </p:sp>
    </p:spTree>
    <p:extLst>
      <p:ext uri="{BB962C8B-B14F-4D97-AF65-F5344CB8AC3E}">
        <p14:creationId xmlns:p14="http://schemas.microsoft.com/office/powerpoint/2010/main" val="2817956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65DA1E-3669-4B9B-92B9-F4FBB14D9C13}" type="slidenum">
              <a:rPr lang="en-US" smtClean="0"/>
              <a:t>14</a:t>
            </a:fld>
            <a:endParaRPr lang="en-US" dirty="0"/>
          </a:p>
        </p:txBody>
      </p:sp>
    </p:spTree>
    <p:extLst>
      <p:ext uri="{BB962C8B-B14F-4D97-AF65-F5344CB8AC3E}">
        <p14:creationId xmlns:p14="http://schemas.microsoft.com/office/powerpoint/2010/main" val="2734029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65DA1E-3669-4B9B-92B9-F4FBB14D9C13}" type="slidenum">
              <a:rPr lang="en-US" smtClean="0"/>
              <a:t>15</a:t>
            </a:fld>
            <a:endParaRPr lang="en-US" dirty="0"/>
          </a:p>
        </p:txBody>
      </p:sp>
    </p:spTree>
    <p:extLst>
      <p:ext uri="{BB962C8B-B14F-4D97-AF65-F5344CB8AC3E}">
        <p14:creationId xmlns:p14="http://schemas.microsoft.com/office/powerpoint/2010/main" val="341952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65DA1E-3669-4B9B-92B9-F4FBB14D9C13}" type="slidenum">
              <a:rPr lang="en-US" smtClean="0"/>
              <a:t>2</a:t>
            </a:fld>
            <a:endParaRPr lang="en-US"/>
          </a:p>
        </p:txBody>
      </p:sp>
    </p:spTree>
    <p:extLst>
      <p:ext uri="{BB962C8B-B14F-4D97-AF65-F5344CB8AC3E}">
        <p14:creationId xmlns:p14="http://schemas.microsoft.com/office/powerpoint/2010/main" val="323223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65DA1E-3669-4B9B-92B9-F4FBB14D9C13}" type="slidenum">
              <a:rPr lang="en-US" smtClean="0"/>
              <a:t>3</a:t>
            </a:fld>
            <a:endParaRPr lang="en-US"/>
          </a:p>
        </p:txBody>
      </p:sp>
    </p:spTree>
    <p:extLst>
      <p:ext uri="{BB962C8B-B14F-4D97-AF65-F5344CB8AC3E}">
        <p14:creationId xmlns:p14="http://schemas.microsoft.com/office/powerpoint/2010/main" val="163003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Ohio DOT</a:t>
            </a:r>
          </a:p>
          <a:p>
            <a:endParaRPr lang="en-US"/>
          </a:p>
          <a:p>
            <a:endParaRPr lang="en-US"/>
          </a:p>
        </p:txBody>
      </p:sp>
      <p:sp>
        <p:nvSpPr>
          <p:cNvPr id="4" name="Slide Number Placeholder 3"/>
          <p:cNvSpPr>
            <a:spLocks noGrp="1"/>
          </p:cNvSpPr>
          <p:nvPr>
            <p:ph type="sldNum" sz="quarter" idx="5"/>
          </p:nvPr>
        </p:nvSpPr>
        <p:spPr/>
        <p:txBody>
          <a:bodyPr/>
          <a:lstStyle/>
          <a:p>
            <a:fld id="{8465DA1E-3669-4B9B-92B9-F4FBB14D9C13}" type="slidenum">
              <a:rPr lang="en-US" smtClean="0"/>
              <a:t>4</a:t>
            </a:fld>
            <a:endParaRPr lang="en-US"/>
          </a:p>
        </p:txBody>
      </p:sp>
    </p:spTree>
    <p:extLst>
      <p:ext uri="{BB962C8B-B14F-4D97-AF65-F5344CB8AC3E}">
        <p14:creationId xmlns:p14="http://schemas.microsoft.com/office/powerpoint/2010/main" val="129738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65DA1E-3669-4B9B-92B9-F4FBB14D9C13}" type="slidenum">
              <a:rPr lang="en-US" smtClean="0"/>
              <a:t>5</a:t>
            </a:fld>
            <a:endParaRPr lang="en-US"/>
          </a:p>
        </p:txBody>
      </p:sp>
    </p:spTree>
    <p:extLst>
      <p:ext uri="{BB962C8B-B14F-4D97-AF65-F5344CB8AC3E}">
        <p14:creationId xmlns:p14="http://schemas.microsoft.com/office/powerpoint/2010/main" val="349964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a:t>
            </a:r>
            <a:r>
              <a:rPr lang="en-US" sz="1200" dirty="0"/>
              <a:t>This Photo by Unknown Author is licensed under CC BY-SA</a:t>
            </a:r>
          </a:p>
          <a:p>
            <a:endParaRPr lang="en-US" dirty="0"/>
          </a:p>
        </p:txBody>
      </p:sp>
      <p:sp>
        <p:nvSpPr>
          <p:cNvPr id="4" name="Slide Number Placeholder 3"/>
          <p:cNvSpPr>
            <a:spLocks noGrp="1"/>
          </p:cNvSpPr>
          <p:nvPr>
            <p:ph type="sldNum" sz="quarter" idx="5"/>
          </p:nvPr>
        </p:nvSpPr>
        <p:spPr/>
        <p:txBody>
          <a:bodyPr/>
          <a:lstStyle/>
          <a:p>
            <a:fld id="{8465DA1E-3669-4B9B-92B9-F4FBB14D9C13}" type="slidenum">
              <a:rPr lang="en-US" smtClean="0"/>
              <a:t>6</a:t>
            </a:fld>
            <a:endParaRPr lang="en-US"/>
          </a:p>
        </p:txBody>
      </p:sp>
    </p:spTree>
    <p:extLst>
      <p:ext uri="{BB962C8B-B14F-4D97-AF65-F5344CB8AC3E}">
        <p14:creationId xmlns:p14="http://schemas.microsoft.com/office/powerpoint/2010/main" val="307651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New Hampshire State Parks</a:t>
            </a:r>
          </a:p>
        </p:txBody>
      </p:sp>
      <p:sp>
        <p:nvSpPr>
          <p:cNvPr id="4" name="Slide Number Placeholder 3"/>
          <p:cNvSpPr>
            <a:spLocks noGrp="1"/>
          </p:cNvSpPr>
          <p:nvPr>
            <p:ph type="sldNum" sz="quarter" idx="5"/>
          </p:nvPr>
        </p:nvSpPr>
        <p:spPr/>
        <p:txBody>
          <a:bodyPr/>
          <a:lstStyle/>
          <a:p>
            <a:fld id="{8465DA1E-3669-4B9B-92B9-F4FBB14D9C13}" type="slidenum">
              <a:rPr lang="en-US" smtClean="0"/>
              <a:t>7</a:t>
            </a:fld>
            <a:endParaRPr lang="en-US"/>
          </a:p>
        </p:txBody>
      </p:sp>
    </p:spTree>
    <p:extLst>
      <p:ext uri="{BB962C8B-B14F-4D97-AF65-F5344CB8AC3E}">
        <p14:creationId xmlns:p14="http://schemas.microsoft.com/office/powerpoint/2010/main" val="223011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a:t>
            </a:r>
            <a:r>
              <a:rPr lang="en-US" sz="1200" dirty="0"/>
              <a:t>This Photo by Unknown Author is licensed under CC BY</a:t>
            </a:r>
          </a:p>
          <a:p>
            <a:endParaRPr lang="en-US" dirty="0"/>
          </a:p>
        </p:txBody>
      </p:sp>
      <p:sp>
        <p:nvSpPr>
          <p:cNvPr id="4" name="Slide Number Placeholder 3"/>
          <p:cNvSpPr>
            <a:spLocks noGrp="1"/>
          </p:cNvSpPr>
          <p:nvPr>
            <p:ph type="sldNum" sz="quarter" idx="5"/>
          </p:nvPr>
        </p:nvSpPr>
        <p:spPr/>
        <p:txBody>
          <a:bodyPr/>
          <a:lstStyle/>
          <a:p>
            <a:fld id="{8465DA1E-3669-4B9B-92B9-F4FBB14D9C13}" type="slidenum">
              <a:rPr lang="en-US" smtClean="0"/>
              <a:t>8</a:t>
            </a:fld>
            <a:endParaRPr lang="en-US"/>
          </a:p>
        </p:txBody>
      </p:sp>
    </p:spTree>
    <p:extLst>
      <p:ext uri="{BB962C8B-B14F-4D97-AF65-F5344CB8AC3E}">
        <p14:creationId xmlns:p14="http://schemas.microsoft.com/office/powerpoint/2010/main" val="215939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a:t>
            </a:r>
            <a:r>
              <a:rPr lang="en-US" sz="1200" dirty="0"/>
              <a:t>This Photo by Unknown Author is licensed under CC BY-SA</a:t>
            </a:r>
          </a:p>
          <a:p>
            <a:endParaRPr lang="en-US" dirty="0"/>
          </a:p>
        </p:txBody>
      </p:sp>
      <p:sp>
        <p:nvSpPr>
          <p:cNvPr id="4" name="Slide Number Placeholder 3"/>
          <p:cNvSpPr>
            <a:spLocks noGrp="1"/>
          </p:cNvSpPr>
          <p:nvPr>
            <p:ph type="sldNum" sz="quarter" idx="5"/>
          </p:nvPr>
        </p:nvSpPr>
        <p:spPr/>
        <p:txBody>
          <a:bodyPr/>
          <a:lstStyle/>
          <a:p>
            <a:fld id="{8465DA1E-3669-4B9B-92B9-F4FBB14D9C13}" type="slidenum">
              <a:rPr lang="en-US" smtClean="0"/>
              <a:t>9</a:t>
            </a:fld>
            <a:endParaRPr lang="en-US"/>
          </a:p>
        </p:txBody>
      </p:sp>
    </p:spTree>
    <p:extLst>
      <p:ext uri="{BB962C8B-B14F-4D97-AF65-F5344CB8AC3E}">
        <p14:creationId xmlns:p14="http://schemas.microsoft.com/office/powerpoint/2010/main" val="189203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A26E07-61A9-4CF2-A9A7-830637CFF0A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268606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A26E07-61A9-4CF2-A9A7-830637CFF0A2}"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89148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AA26E07-61A9-4CF2-A9A7-830637CFF0A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179278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AA26E07-61A9-4CF2-A9A7-830637CFF0A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98AA-6284-42CD-8C8B-BE8D04D0F7F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7836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A26E07-61A9-4CF2-A9A7-830637CFF0A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183210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A26E07-61A9-4CF2-A9A7-830637CFF0A2}" type="datetimeFigureOut">
              <a:rPr lang="en-US" smtClean="0"/>
              <a:t>5/11/2023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144860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A26E07-61A9-4CF2-A9A7-830637CFF0A2}" type="datetimeFigureOut">
              <a:rPr lang="en-US" smtClean="0"/>
              <a:t>5/11/2023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3005814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26E07-61A9-4CF2-A9A7-830637CFF0A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15280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26E07-61A9-4CF2-A9A7-830637CFF0A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112320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AA26E07-61A9-4CF2-A9A7-830637CFF0A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172782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A26E07-61A9-4CF2-A9A7-830637CFF0A2}"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415390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A26E07-61A9-4CF2-A9A7-830637CFF0A2}"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252737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A26E07-61A9-4CF2-A9A7-830637CFF0A2}"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210143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AA26E07-61A9-4CF2-A9A7-830637CFF0A2}" type="datetimeFigureOut">
              <a:rPr lang="en-US" smtClean="0"/>
              <a:t>5/11/2023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3280651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AA26E07-61A9-4CF2-A9A7-830637CFF0A2}" type="datetimeFigureOut">
              <a:rPr lang="en-US" smtClean="0"/>
              <a:t>5/11/2023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404243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AA26E07-61A9-4CF2-A9A7-830637CFF0A2}" type="datetimeFigureOut">
              <a:rPr lang="en-US" smtClean="0"/>
              <a:t>5/11/2023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71959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A26E07-61A9-4CF2-A9A7-830637CFF0A2}"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298AA-6284-42CD-8C8B-BE8D04D0F7FF}" type="slidenum">
              <a:rPr lang="en-US" smtClean="0"/>
              <a:t>‹#›</a:t>
            </a:fld>
            <a:endParaRPr lang="en-US"/>
          </a:p>
        </p:txBody>
      </p:sp>
    </p:spTree>
    <p:extLst>
      <p:ext uri="{BB962C8B-B14F-4D97-AF65-F5344CB8AC3E}">
        <p14:creationId xmlns:p14="http://schemas.microsoft.com/office/powerpoint/2010/main" val="202036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AA26E07-61A9-4CF2-A9A7-830637CFF0A2}" type="datetimeFigureOut">
              <a:rPr lang="en-US" smtClean="0"/>
              <a:t>5/11/2023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55298AA-6284-42CD-8C8B-BE8D04D0F7FF}" type="slidenum">
              <a:rPr lang="en-US" smtClean="0"/>
              <a:t>‹#›</a:t>
            </a:fld>
            <a:endParaRPr lang="en-US"/>
          </a:p>
        </p:txBody>
      </p:sp>
    </p:spTree>
    <p:extLst>
      <p:ext uri="{BB962C8B-B14F-4D97-AF65-F5344CB8AC3E}">
        <p14:creationId xmlns:p14="http://schemas.microsoft.com/office/powerpoint/2010/main" val="3646927946"/>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flickr.com/photos/tranbc/3268212205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flickr.com/photos/bike/93094617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picpedia.org/highway-signs/p/proficienc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flickr.com/photos/laurenprofeta/523535674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en.wikipedia.org/wiki/File:Trout_Lake,_Michigan_Railroad_crossing.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ree, outdoor, snow, transport&#10;&#10;Description automatically generated">
            <a:extLst>
              <a:ext uri="{FF2B5EF4-FFF2-40B4-BE49-F238E27FC236}">
                <a16:creationId xmlns:a16="http://schemas.microsoft.com/office/drawing/2014/main" id="{E64E62C8-EE20-4F7C-B0DA-88FF7361D1F1}"/>
              </a:ext>
            </a:extLst>
          </p:cNvPr>
          <p:cNvPicPr>
            <a:picLocks noChangeAspect="1"/>
          </p:cNvPicPr>
          <p:nvPr/>
        </p:nvPicPr>
        <p:blipFill>
          <a:blip r:embed="rId3">
            <a:alphaModFix amt="47000"/>
            <a:extLst>
              <a:ext uri="{837473B0-CC2E-450A-ABE3-18F120FF3D39}">
                <a1611:picAttrSrcUrl xmlns:a1611="http://schemas.microsoft.com/office/drawing/2016/11/main" r:id="rId4"/>
              </a:ext>
            </a:extLst>
          </a:blip>
          <a:stretch>
            <a:fillRect/>
          </a:stretch>
        </p:blipFill>
        <p:spPr>
          <a:xfrm>
            <a:off x="0" y="0"/>
            <a:ext cx="12192000" cy="6857389"/>
          </a:xfrm>
          <a:prstGeom prst="rect">
            <a:avLst/>
          </a:prstGeom>
        </p:spPr>
      </p:pic>
      <p:sp>
        <p:nvSpPr>
          <p:cNvPr id="2" name="Title 1">
            <a:extLst>
              <a:ext uri="{FF2B5EF4-FFF2-40B4-BE49-F238E27FC236}">
                <a16:creationId xmlns:a16="http://schemas.microsoft.com/office/drawing/2014/main" id="{055BF986-CD17-40B1-9DEA-5A89FE5233F0}"/>
              </a:ext>
            </a:extLst>
          </p:cNvPr>
          <p:cNvSpPr>
            <a:spLocks noGrp="1"/>
          </p:cNvSpPr>
          <p:nvPr>
            <p:ph type="title"/>
          </p:nvPr>
        </p:nvSpPr>
        <p:spPr>
          <a:xfrm>
            <a:off x="786270" y="738653"/>
            <a:ext cx="10286098" cy="5088802"/>
          </a:xfrm>
          <a:noFill/>
        </p:spPr>
        <p:txBody>
          <a:bodyPr>
            <a:normAutofit fontScale="90000"/>
          </a:bodyPr>
          <a:lstStyle/>
          <a:p>
            <a:pPr algn="ctr"/>
            <a:br>
              <a:rPr lang="en-US" b="1" dirty="0">
                <a:latin typeface="Segoe UI" panose="020B0502040204020203" pitchFamily="34" charset="0"/>
                <a:cs typeface="Segoe UI" panose="020B0502040204020203" pitchFamily="34" charset="0"/>
              </a:rPr>
            </a:br>
            <a:br>
              <a:rPr lang="en-US" b="1" dirty="0">
                <a:latin typeface="Segoe UI" panose="020B0502040204020203" pitchFamily="34" charset="0"/>
                <a:cs typeface="Segoe UI" panose="020B0502040204020203" pitchFamily="34" charset="0"/>
              </a:rPr>
            </a:b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Pennington County Highway Department</a:t>
            </a:r>
            <a:b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Overview</a:t>
            </a:r>
            <a:b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br>
              <a:rPr lang="en-US" b="1" dirty="0">
                <a:latin typeface="Segoe UI" panose="020B0502040204020203" pitchFamily="34" charset="0"/>
                <a:cs typeface="Segoe UI" panose="020B0502040204020203" pitchFamily="34" charset="0"/>
              </a:rPr>
            </a:b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Entry-Level Driver Training Program </a:t>
            </a:r>
            <a:b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for (CDL) operators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764408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E48F-F794-45E1-B19A-74FAD419FB0B}"/>
              </a:ext>
            </a:extLst>
          </p:cNvPr>
          <p:cNvSpPr>
            <a:spLocks noGrp="1"/>
          </p:cNvSpPr>
          <p:nvPr>
            <p:ph type="title"/>
          </p:nvPr>
        </p:nvSpPr>
        <p:spPr/>
        <p:txBody>
          <a:bodyPr anchor="ctr">
            <a:normAutofit/>
          </a:bodyPr>
          <a:lstStyle/>
          <a:p>
            <a:pPr algn="ct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Curriculum Structure – Section 1.5 theory</a:t>
            </a:r>
          </a:p>
        </p:txBody>
      </p:sp>
      <p:sp>
        <p:nvSpPr>
          <p:cNvPr id="3" name="Content Placeholder 2">
            <a:extLst>
              <a:ext uri="{FF2B5EF4-FFF2-40B4-BE49-F238E27FC236}">
                <a16:creationId xmlns:a16="http://schemas.microsoft.com/office/drawing/2014/main" id="{C257E81C-3F6C-46A7-88CF-1476D21CBA24}"/>
              </a:ext>
            </a:extLst>
          </p:cNvPr>
          <p:cNvSpPr>
            <a:spLocks noGrp="1"/>
          </p:cNvSpPr>
          <p:nvPr>
            <p:ph idx="1"/>
          </p:nvPr>
        </p:nvSpPr>
        <p:spPr>
          <a:xfrm>
            <a:off x="581192" y="2024901"/>
            <a:ext cx="11230705" cy="3952240"/>
          </a:xfrm>
        </p:spPr>
        <p:txBody>
          <a:bodyPr>
            <a:noAutofit/>
          </a:bodyPr>
          <a:lstStyle/>
          <a:p>
            <a:pPr marL="0" indent="0" fontAlgn="base">
              <a:buNone/>
            </a:pPr>
            <a:r>
              <a:rPr lang="en-US" sz="2400" u="sng" dirty="0"/>
              <a:t>Section A/B1.5 – Non-Driving Activities</a:t>
            </a:r>
          </a:p>
          <a:p>
            <a:pPr marL="324000" lvl="1" indent="0" fontAlgn="base">
              <a:buNone/>
            </a:pPr>
            <a:r>
              <a:rPr lang="en-US" sz="2000" dirty="0"/>
              <a:t>Unit A/B1.5.1 – Handling and Documenting Cargo</a:t>
            </a:r>
          </a:p>
          <a:p>
            <a:pPr marL="324000" lvl="1" indent="0" fontAlgn="base">
              <a:buNone/>
            </a:pPr>
            <a:r>
              <a:rPr lang="en-US" sz="2000" dirty="0"/>
              <a:t>Unit A/B1.5.2 – Environmental Compliance Issues</a:t>
            </a:r>
          </a:p>
          <a:p>
            <a:pPr marL="324000" lvl="1" indent="0" fontAlgn="base">
              <a:buNone/>
            </a:pPr>
            <a:r>
              <a:rPr lang="en-US" sz="2000" dirty="0"/>
              <a:t>Unit A/B1.5.3 – Hours of Service Requirements</a:t>
            </a:r>
          </a:p>
          <a:p>
            <a:pPr marL="324000" lvl="1" indent="0" fontAlgn="base">
              <a:buNone/>
            </a:pPr>
            <a:r>
              <a:rPr lang="en-US" sz="2000" dirty="0"/>
              <a:t>Unit A/B1.5.4 – Fatigue and Wellness Awareness</a:t>
            </a:r>
          </a:p>
          <a:p>
            <a:pPr marL="324000" lvl="1" indent="0" fontAlgn="base">
              <a:buNone/>
            </a:pPr>
            <a:r>
              <a:rPr lang="en-US" sz="2000" dirty="0"/>
              <a:t>Unit A/B1.5.5 – Post-Crash Procedures</a:t>
            </a:r>
          </a:p>
          <a:p>
            <a:pPr marL="324000" lvl="1" indent="0" fontAlgn="base">
              <a:buNone/>
            </a:pPr>
            <a:r>
              <a:rPr lang="en-US" sz="2000" dirty="0"/>
              <a:t>Unit A/B1.5.6 – External Communications</a:t>
            </a:r>
          </a:p>
          <a:p>
            <a:pPr marL="324000" lvl="1" indent="0" fontAlgn="base">
              <a:buNone/>
            </a:pPr>
            <a:r>
              <a:rPr lang="en-US" sz="2000" dirty="0"/>
              <a:t>Unit A/B1.5.7 – Whistleblower/Coercion</a:t>
            </a:r>
          </a:p>
          <a:p>
            <a:pPr marL="324000" lvl="1" indent="0" fontAlgn="base">
              <a:buNone/>
            </a:pPr>
            <a:r>
              <a:rPr lang="en-US" sz="2000" dirty="0"/>
              <a:t>Unit A/B1.5.8 – Trip Planning</a:t>
            </a:r>
          </a:p>
          <a:p>
            <a:pPr marL="324000" lvl="1" indent="0" fontAlgn="base">
              <a:buNone/>
            </a:pPr>
            <a:r>
              <a:rPr lang="en-US" sz="2000" dirty="0"/>
              <a:t>Unit A/B1.5.9 – Drugs/Alcohol</a:t>
            </a:r>
          </a:p>
          <a:p>
            <a:pPr marL="324000" lvl="1" indent="0" fontAlgn="base">
              <a:buNone/>
            </a:pPr>
            <a:r>
              <a:rPr lang="en-US" sz="2000" dirty="0"/>
              <a:t>Unit A/B1.5.10 – Medical Requirements</a:t>
            </a:r>
          </a:p>
        </p:txBody>
      </p:sp>
      <p:pic>
        <p:nvPicPr>
          <p:cNvPr id="5" name="Picture 4" descr="Road sign with the words drowsy drivers pull over if necessary">
            <a:extLst>
              <a:ext uri="{FF2B5EF4-FFF2-40B4-BE49-F238E27FC236}">
                <a16:creationId xmlns:a16="http://schemas.microsoft.com/office/drawing/2014/main" id="{597FA8DF-EDBA-42E0-A521-4B5D09C2CA3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48308" y="2433294"/>
            <a:ext cx="4762500" cy="2971800"/>
          </a:xfrm>
          <a:prstGeom prst="rect">
            <a:avLst/>
          </a:prstGeom>
          <a:ln w="15875">
            <a:solidFill>
              <a:schemeClr val="accent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5387" y="6048112"/>
            <a:ext cx="1076878" cy="674844"/>
          </a:xfrm>
          <a:prstGeom prst="rect">
            <a:avLst/>
          </a:prstGeom>
        </p:spPr>
      </p:pic>
    </p:spTree>
    <p:extLst>
      <p:ext uri="{BB962C8B-B14F-4D97-AF65-F5344CB8AC3E}">
        <p14:creationId xmlns:p14="http://schemas.microsoft.com/office/powerpoint/2010/main" val="23353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E48F-F794-45E1-B19A-74FAD419FB0B}"/>
              </a:ext>
            </a:extLst>
          </p:cNvPr>
          <p:cNvSpPr>
            <a:spLocks noGrp="1"/>
          </p:cNvSpPr>
          <p:nvPr>
            <p:ph type="title"/>
          </p:nvPr>
        </p:nvSpPr>
        <p:spPr/>
        <p:txBody>
          <a:bodyPr anchor="ctr"/>
          <a:lstStyle/>
          <a:p>
            <a:pPr algn="ct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BTW Range and Public Road Training  Definition</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257E81C-3F6C-46A7-88CF-1476D21CBA24}"/>
              </a:ext>
            </a:extLst>
          </p:cNvPr>
          <p:cNvSpPr>
            <a:spLocks noGrp="1"/>
          </p:cNvSpPr>
          <p:nvPr>
            <p:ph idx="1"/>
          </p:nvPr>
        </p:nvSpPr>
        <p:spPr>
          <a:xfrm>
            <a:off x="581191" y="2180496"/>
            <a:ext cx="6545473" cy="3678303"/>
          </a:xfrm>
        </p:spPr>
        <p:txBody>
          <a:bodyPr>
            <a:normAutofit/>
          </a:bodyPr>
          <a:lstStyle/>
          <a:p>
            <a:r>
              <a:rPr lang="en-US" dirty="0"/>
              <a:t>BTW Training means Active Control</a:t>
            </a:r>
          </a:p>
          <a:p>
            <a:pPr lvl="1"/>
            <a:r>
              <a:rPr lang="en-US" dirty="0"/>
              <a:t>Training provided by a BTW instructor with an Entry-Level-Driver-Trainee requires that actual control of the power be given to the student during a driving lesson. </a:t>
            </a:r>
          </a:p>
          <a:p>
            <a:pPr lvl="1"/>
            <a:r>
              <a:rPr lang="en-US" dirty="0"/>
              <a:t>BTW training does not include time an Entry-Level-Driver-Trainee spends observing the operation of a CMV when he or she is not in control of the vehicle.</a:t>
            </a:r>
          </a:p>
        </p:txBody>
      </p:sp>
      <p:pic>
        <p:nvPicPr>
          <p:cNvPr id="7170" name="Picture 2" descr="White dump truck with snow plow attached sitting in parking lot.">
            <a:extLst>
              <a:ext uri="{FF2B5EF4-FFF2-40B4-BE49-F238E27FC236}">
                <a16:creationId xmlns:a16="http://schemas.microsoft.com/office/drawing/2014/main" id="{546A1364-58B0-4BE7-BC61-FEB9C86A7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624" y="2394408"/>
            <a:ext cx="4299184" cy="2719142"/>
          </a:xfrm>
          <a:prstGeom prst="rect">
            <a:avLst/>
          </a:prstGeom>
          <a:noFill/>
          <a:ln w="15875">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237649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E48F-F794-45E1-B19A-74FAD419FB0B}"/>
              </a:ext>
            </a:extLst>
          </p:cNvPr>
          <p:cNvSpPr>
            <a:spLocks noGrp="1"/>
          </p:cNvSpPr>
          <p:nvPr>
            <p:ph type="title"/>
          </p:nvPr>
        </p:nvSpPr>
        <p:spPr>
          <a:xfrm>
            <a:off x="820615" y="365126"/>
            <a:ext cx="10533185" cy="1170598"/>
          </a:xfrm>
        </p:spPr>
        <p:txBody>
          <a:bodyPr anchor="ctr">
            <a:noAutofit/>
          </a:bodyPr>
          <a:lstStyle/>
          <a:p>
            <a:pPr algn="ctr"/>
            <a:r>
              <a:rPr lang="en-US"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Curriculum </a:t>
            </a:r>
            <a:r>
              <a:rPr lang="en-US" b="1" dirty="0">
                <a:effectLst>
                  <a:outerShdw blurRad="38100" dist="38100" dir="2700000" algn="tl">
                    <a:srgbClr val="000000">
                      <a:alpha val="43137"/>
                    </a:srgbClr>
                  </a:outerShdw>
                </a:effectLst>
                <a:latin typeface="Segoe UI" panose="020B0502040204020203" pitchFamily="34" charset="0"/>
                <a:ea typeface="Segoe UI Black" panose="020B0A02040204020203" pitchFamily="34" charset="0"/>
                <a:cs typeface="Segoe UI" panose="020B0502040204020203" pitchFamily="34" charset="0"/>
              </a:rPr>
              <a:t>Structure</a:t>
            </a:r>
            <a:br>
              <a:rPr lang="en-US"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br>
            <a:r>
              <a:rPr lang="en-US"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BTW range</a:t>
            </a:r>
          </a:p>
        </p:txBody>
      </p:sp>
      <p:sp>
        <p:nvSpPr>
          <p:cNvPr id="3" name="Content Placeholder 2">
            <a:extLst>
              <a:ext uri="{FF2B5EF4-FFF2-40B4-BE49-F238E27FC236}">
                <a16:creationId xmlns:a16="http://schemas.microsoft.com/office/drawing/2014/main" id="{C257E81C-3F6C-46A7-88CF-1476D21CBA24}"/>
              </a:ext>
            </a:extLst>
          </p:cNvPr>
          <p:cNvSpPr>
            <a:spLocks noGrp="1"/>
          </p:cNvSpPr>
          <p:nvPr>
            <p:ph idx="1"/>
          </p:nvPr>
        </p:nvSpPr>
        <p:spPr>
          <a:xfrm>
            <a:off x="726830" y="1699847"/>
            <a:ext cx="11085065" cy="3868616"/>
          </a:xfrm>
          <a:ln>
            <a:noFill/>
          </a:ln>
        </p:spPr>
        <p:txBody>
          <a:bodyPr>
            <a:normAutofit fontScale="70000" lnSpcReduction="20000"/>
          </a:bodyPr>
          <a:lstStyle/>
          <a:p>
            <a:pPr marL="0" indent="0" fontAlgn="base">
              <a:buNone/>
            </a:pPr>
            <a:r>
              <a:rPr lang="en-US" sz="4100" u="sng" dirty="0"/>
              <a:t>Section A/B2 – Behind-The-Wheel - Range</a:t>
            </a:r>
          </a:p>
          <a:p>
            <a:pPr marL="324000" lvl="1" indent="0" fontAlgn="base">
              <a:buNone/>
            </a:pPr>
            <a:endParaRPr lang="en-US" sz="4000" dirty="0"/>
          </a:p>
          <a:p>
            <a:pPr marL="324000" lvl="1" indent="0" fontAlgn="base">
              <a:buNone/>
            </a:pPr>
            <a:r>
              <a:rPr lang="en-US" sz="3300" dirty="0"/>
              <a:t>Unit A/B 2.1 – Vehicle Inspection Pre-trip/Enroute/Post-trip</a:t>
            </a:r>
          </a:p>
          <a:p>
            <a:pPr marL="324000" lvl="1" indent="0" fontAlgn="base">
              <a:buNone/>
            </a:pPr>
            <a:r>
              <a:rPr lang="en-US" sz="3300" dirty="0"/>
              <a:t>Unit A/B 2.2 – Straight Line Backing</a:t>
            </a:r>
          </a:p>
          <a:p>
            <a:pPr marL="324000" lvl="1" indent="0" fontAlgn="base">
              <a:buNone/>
            </a:pPr>
            <a:r>
              <a:rPr lang="en-US" sz="3300" dirty="0"/>
              <a:t>Unit A/B 2.3 – Alley Docking (45/90 degree)</a:t>
            </a:r>
          </a:p>
          <a:p>
            <a:pPr marL="324000" lvl="1" indent="0" fontAlgn="base">
              <a:buNone/>
            </a:pPr>
            <a:r>
              <a:rPr lang="en-US" sz="3300" dirty="0"/>
              <a:t>Unit A/B 2.4 – Off-Set Backing</a:t>
            </a:r>
          </a:p>
          <a:p>
            <a:pPr marL="324000" lvl="1" indent="0" fontAlgn="base">
              <a:buNone/>
            </a:pPr>
            <a:r>
              <a:rPr lang="en-US" sz="3300" dirty="0"/>
              <a:t>Unit A/B 2.5 – Parallel Parking Blind Side</a:t>
            </a:r>
          </a:p>
          <a:p>
            <a:pPr marL="324000" lvl="1" indent="0" fontAlgn="base">
              <a:buNone/>
            </a:pPr>
            <a:r>
              <a:rPr lang="en-US" sz="3300" dirty="0"/>
              <a:t>Unit A/B 2.6 – Parallel Parking Sight Side</a:t>
            </a:r>
          </a:p>
          <a:p>
            <a:pPr marL="324000" lvl="1" indent="0" fontAlgn="base">
              <a:buNone/>
            </a:pPr>
            <a:r>
              <a:rPr lang="en-US" sz="3300" dirty="0"/>
              <a:t>Unit A/B 2.7 – Coupling and Uncoupling (Class A Only)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103269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E48F-F794-45E1-B19A-74FAD419FB0B}"/>
              </a:ext>
            </a:extLst>
          </p:cNvPr>
          <p:cNvSpPr>
            <a:spLocks noGrp="1"/>
          </p:cNvSpPr>
          <p:nvPr>
            <p:ph type="title"/>
          </p:nvPr>
        </p:nvSpPr>
        <p:spPr>
          <a:xfrm>
            <a:off x="1137138" y="365126"/>
            <a:ext cx="10216662" cy="971306"/>
          </a:xfrm>
        </p:spPr>
        <p:txBody>
          <a:bodyPr anchor="ctr">
            <a:normAutofit fontScale="90000"/>
          </a:bodyPr>
          <a:lstStyle/>
          <a:p>
            <a:pPr algn="ct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Curriculum Structure</a:t>
            </a:r>
            <a:b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Behind –The-wheel – public road</a:t>
            </a:r>
          </a:p>
        </p:txBody>
      </p:sp>
      <p:sp>
        <p:nvSpPr>
          <p:cNvPr id="3" name="Content Placeholder 2">
            <a:extLst>
              <a:ext uri="{FF2B5EF4-FFF2-40B4-BE49-F238E27FC236}">
                <a16:creationId xmlns:a16="http://schemas.microsoft.com/office/drawing/2014/main" id="{C257E81C-3F6C-46A7-88CF-1476D21CBA24}"/>
              </a:ext>
            </a:extLst>
          </p:cNvPr>
          <p:cNvSpPr>
            <a:spLocks noGrp="1"/>
          </p:cNvSpPr>
          <p:nvPr>
            <p:ph idx="1"/>
          </p:nvPr>
        </p:nvSpPr>
        <p:spPr>
          <a:xfrm>
            <a:off x="715108" y="1559169"/>
            <a:ext cx="11096788" cy="4596675"/>
          </a:xfrm>
          <a:ln>
            <a:noFill/>
          </a:ln>
        </p:spPr>
        <p:txBody>
          <a:bodyPr>
            <a:normAutofit fontScale="25000" lnSpcReduction="20000"/>
          </a:bodyPr>
          <a:lstStyle/>
          <a:p>
            <a:pPr marL="0" indent="0" fontAlgn="base">
              <a:buNone/>
            </a:pPr>
            <a:r>
              <a:rPr lang="en-US" sz="7000" u="sng" dirty="0"/>
              <a:t>Section A/B3 – Behind-The-Wheel – Public Road</a:t>
            </a:r>
          </a:p>
          <a:p>
            <a:pPr marL="324000" lvl="1" indent="0" fontAlgn="base">
              <a:buNone/>
            </a:pPr>
            <a:r>
              <a:rPr lang="en-US" sz="6400" dirty="0"/>
              <a:t>Unit A/B 3.1 – Vehicle Controls</a:t>
            </a:r>
          </a:p>
          <a:p>
            <a:pPr marL="324000" lvl="1" indent="0" fontAlgn="base">
              <a:buNone/>
            </a:pPr>
            <a:r>
              <a:rPr lang="en-US" sz="6400" dirty="0"/>
              <a:t>Unit A/B 3.2 – Shifting/Transmission</a:t>
            </a:r>
          </a:p>
          <a:p>
            <a:pPr marL="324000" lvl="1" indent="0" fontAlgn="base">
              <a:buNone/>
            </a:pPr>
            <a:r>
              <a:rPr lang="en-US" sz="6400" dirty="0"/>
              <a:t>Unit A/B 3.3 – Communications/Signaling</a:t>
            </a:r>
          </a:p>
          <a:p>
            <a:pPr marL="324000" lvl="1" indent="0" fontAlgn="base">
              <a:buNone/>
            </a:pPr>
            <a:r>
              <a:rPr lang="en-US" sz="6400" dirty="0"/>
              <a:t>Unit A/B 3.4 – Visual Search</a:t>
            </a:r>
          </a:p>
          <a:p>
            <a:pPr marL="324000" lvl="1" indent="0" fontAlgn="base">
              <a:buNone/>
            </a:pPr>
            <a:r>
              <a:rPr lang="en-US" sz="6400" dirty="0"/>
              <a:t>Unit A/B 3.5 – Speed and Space Management</a:t>
            </a:r>
          </a:p>
          <a:p>
            <a:pPr marL="324000" lvl="1" indent="0" fontAlgn="base">
              <a:buNone/>
            </a:pPr>
            <a:r>
              <a:rPr lang="en-US" sz="6400" dirty="0"/>
              <a:t>Unit A/B 3.6 – Safe Driver Behavior</a:t>
            </a:r>
          </a:p>
          <a:p>
            <a:pPr marL="324000" lvl="1" indent="0" fontAlgn="base">
              <a:buNone/>
            </a:pPr>
            <a:r>
              <a:rPr lang="en-US" sz="6400" dirty="0"/>
              <a:t>Unit A/B 3.7 – Hours of Service Requirements</a:t>
            </a:r>
          </a:p>
          <a:p>
            <a:pPr marL="324000" lvl="1" indent="0" fontAlgn="base">
              <a:buNone/>
            </a:pPr>
            <a:r>
              <a:rPr lang="en-US" sz="6400" dirty="0"/>
              <a:t>Unit A/B 3.8 – Hazard Perception</a:t>
            </a:r>
          </a:p>
          <a:p>
            <a:pPr marL="324000" lvl="1" indent="0" fontAlgn="base">
              <a:buNone/>
            </a:pPr>
            <a:r>
              <a:rPr lang="en-US" sz="6400" dirty="0"/>
              <a:t>Unit A/B 3.9 – Railroad-Highway Grade Crossing</a:t>
            </a:r>
          </a:p>
          <a:p>
            <a:pPr marL="324000" lvl="1" indent="0" fontAlgn="base">
              <a:buNone/>
            </a:pPr>
            <a:r>
              <a:rPr lang="en-US" sz="6400" dirty="0"/>
              <a:t>Unit A/B 3.10 – Night Operation</a:t>
            </a:r>
          </a:p>
          <a:p>
            <a:pPr marL="324000" lvl="1" indent="0" fontAlgn="base">
              <a:buNone/>
            </a:pPr>
            <a:r>
              <a:rPr lang="en-US" sz="6400" dirty="0"/>
              <a:t>Unit A/B 3.11 – Extreme Driving Conditions</a:t>
            </a:r>
          </a:p>
          <a:p>
            <a:pPr marL="324000" lvl="1" indent="0" fontAlgn="base">
              <a:buNone/>
            </a:pPr>
            <a:r>
              <a:rPr lang="en-US" sz="6400" dirty="0"/>
              <a:t>Unit A/B 3.12 - Skid Control/Recovery, Jackknifing and Other Emergencies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416483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E48F-F794-45E1-B19A-74FAD419FB0B}"/>
              </a:ext>
            </a:extLst>
          </p:cNvPr>
          <p:cNvSpPr>
            <a:spLocks noGrp="1"/>
          </p:cNvSpPr>
          <p:nvPr>
            <p:ph type="title"/>
          </p:nvPr>
        </p:nvSpPr>
        <p:spPr/>
        <p:txBody>
          <a:bodyPr anchor="ctr">
            <a:normAutofit/>
          </a:bodyPr>
          <a:lstStyle/>
          <a:p>
            <a:pPr algn="ctr"/>
            <a:r>
              <a:rPr 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BTW Instruction</a:t>
            </a:r>
          </a:p>
        </p:txBody>
      </p:sp>
      <p:sp>
        <p:nvSpPr>
          <p:cNvPr id="3" name="Content Placeholder 2">
            <a:extLst>
              <a:ext uri="{FF2B5EF4-FFF2-40B4-BE49-F238E27FC236}">
                <a16:creationId xmlns:a16="http://schemas.microsoft.com/office/drawing/2014/main" id="{C257E81C-3F6C-46A7-88CF-1476D21CBA24}"/>
              </a:ext>
            </a:extLst>
          </p:cNvPr>
          <p:cNvSpPr>
            <a:spLocks noGrp="1"/>
          </p:cNvSpPr>
          <p:nvPr>
            <p:ph idx="1"/>
          </p:nvPr>
        </p:nvSpPr>
        <p:spPr>
          <a:xfrm>
            <a:off x="838200" y="1690689"/>
            <a:ext cx="10515600" cy="4159126"/>
          </a:xfrm>
        </p:spPr>
        <p:txBody>
          <a:bodyPr>
            <a:normAutofit fontScale="85000" lnSpcReduction="10000"/>
          </a:bodyPr>
          <a:lstStyle/>
          <a:p>
            <a:r>
              <a:rPr lang="en-US" sz="3200" dirty="0"/>
              <a:t>No minimum number of hours on BTW units, however…</a:t>
            </a:r>
          </a:p>
          <a:p>
            <a:pPr lvl="1"/>
            <a:r>
              <a:rPr lang="en-US" sz="2800" dirty="0"/>
              <a:t>Instruction in all required elements of BTW training must be provided</a:t>
            </a:r>
          </a:p>
          <a:p>
            <a:pPr lvl="1"/>
            <a:r>
              <a:rPr lang="en-US" sz="2800" dirty="0"/>
              <a:t>Driver-trainees must demonstrate proficiency in all BTW requirements</a:t>
            </a:r>
          </a:p>
          <a:p>
            <a:pPr lvl="1"/>
            <a:r>
              <a:rPr lang="en-US" sz="2800" dirty="0"/>
              <a:t>**Proficiency means repeated demonstration of each required** skill </a:t>
            </a:r>
            <a:r>
              <a:rPr lang="en-US" sz="2800" b="1" u="sng" dirty="0"/>
              <a:t>(i.e... No “One &amp; Done”)</a:t>
            </a:r>
          </a:p>
          <a:p>
            <a:pPr lvl="1"/>
            <a:r>
              <a:rPr lang="en-US" sz="2800" dirty="0"/>
              <a:t>Suggested time frame for lessons are provided</a:t>
            </a:r>
          </a:p>
          <a:p>
            <a:pPr lvl="1"/>
            <a:r>
              <a:rPr lang="en-US" sz="2800" dirty="0"/>
              <a:t>Documentation of each practical exercise is completed daily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96317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E48F-F794-45E1-B19A-74FAD419FB0B}"/>
              </a:ext>
            </a:extLst>
          </p:cNvPr>
          <p:cNvSpPr>
            <a:spLocks noGrp="1"/>
          </p:cNvSpPr>
          <p:nvPr>
            <p:ph type="title"/>
          </p:nvPr>
        </p:nvSpPr>
        <p:spPr>
          <a:xfrm>
            <a:off x="844062" y="365125"/>
            <a:ext cx="10509738" cy="983029"/>
          </a:xfrm>
        </p:spPr>
        <p:txBody>
          <a:bodyPr anchor="ctr">
            <a:normAutofit/>
          </a:bodyPr>
          <a:lstStyle/>
          <a:p>
            <a:pPr algn="ctr"/>
            <a:r>
              <a:rPr 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Training certification</a:t>
            </a:r>
          </a:p>
        </p:txBody>
      </p:sp>
      <p:sp>
        <p:nvSpPr>
          <p:cNvPr id="3" name="Content Placeholder 2">
            <a:extLst>
              <a:ext uri="{FF2B5EF4-FFF2-40B4-BE49-F238E27FC236}">
                <a16:creationId xmlns:a16="http://schemas.microsoft.com/office/drawing/2014/main" id="{C257E81C-3F6C-46A7-88CF-1476D21CBA24}"/>
              </a:ext>
            </a:extLst>
          </p:cNvPr>
          <p:cNvSpPr>
            <a:spLocks noGrp="1"/>
          </p:cNvSpPr>
          <p:nvPr>
            <p:ph idx="1"/>
          </p:nvPr>
        </p:nvSpPr>
        <p:spPr>
          <a:xfrm>
            <a:off x="668215" y="1547446"/>
            <a:ext cx="11143681" cy="4311353"/>
          </a:xfrm>
        </p:spPr>
        <p:txBody>
          <a:bodyPr>
            <a:normAutofit/>
          </a:bodyPr>
          <a:lstStyle/>
          <a:p>
            <a:r>
              <a:rPr lang="en-US" dirty="0"/>
              <a:t>After an individual completes training the provider must, by midnight of the second business day after the driver-trainee completes the training, electronically transmit training certification information through the TPR website (Training Providers Registry) including the following:</a:t>
            </a:r>
          </a:p>
          <a:p>
            <a:pPr lvl="1"/>
            <a:r>
              <a:rPr lang="en-US" dirty="0"/>
              <a:t>Driver-trainee name, number of driver’s license/commercial learner’s permit/commercial driver’s license, as applicable, and State of licensure;</a:t>
            </a:r>
          </a:p>
          <a:p>
            <a:pPr lvl="1"/>
            <a:r>
              <a:rPr lang="en-US" dirty="0"/>
              <a:t>Commercial driver’s license class and/or endorsement and type of training (theory and/or BTW) the driver-trainee completed;</a:t>
            </a:r>
          </a:p>
          <a:p>
            <a:pPr lvl="1"/>
            <a:r>
              <a:rPr lang="en-US" dirty="0"/>
              <a:t>Total number of clock hours the driver-trainee spent to complete BTW training, as applicable;</a:t>
            </a:r>
          </a:p>
          <a:p>
            <a:pPr lvl="1"/>
            <a:r>
              <a:rPr lang="en-US" dirty="0"/>
              <a:t>Name of the training provider and its unique TPR identification number; and</a:t>
            </a:r>
          </a:p>
          <a:p>
            <a:pPr lvl="1"/>
            <a:r>
              <a:rPr lang="en-US" dirty="0"/>
              <a:t>Date(s) of successful training completion.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623" y="6005000"/>
            <a:ext cx="1076878" cy="674844"/>
          </a:xfrm>
          <a:prstGeom prst="rect">
            <a:avLst/>
          </a:prstGeom>
        </p:spPr>
      </p:pic>
    </p:spTree>
    <p:extLst>
      <p:ext uri="{BB962C8B-B14F-4D97-AF65-F5344CB8AC3E}">
        <p14:creationId xmlns:p14="http://schemas.microsoft.com/office/powerpoint/2010/main" val="48328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906"/>
          </a:xfrm>
        </p:spPr>
        <p:txBody>
          <a:bodyPr>
            <a:normAutofit/>
          </a:bodyPr>
          <a:lstStyle/>
          <a:p>
            <a:pPr algn="ctr"/>
            <a:r>
              <a:rPr lang="en-US" sz="4000" b="1" dirty="0">
                <a:effectLst>
                  <a:outerShdw blurRad="38100" dist="38100" dir="2700000" algn="tl">
                    <a:srgbClr val="000000">
                      <a:alpha val="43137"/>
                    </a:srgbClr>
                  </a:outerShdw>
                </a:effectLst>
                <a:latin typeface="PennSegoe UI"/>
                <a:cs typeface="Segoe UI" panose="020B0502040204020203" pitchFamily="34" charset="0"/>
              </a:rPr>
              <a:t>Pennington County Highway Department</a:t>
            </a:r>
          </a:p>
        </p:txBody>
      </p:sp>
      <p:sp>
        <p:nvSpPr>
          <p:cNvPr id="3" name="Content Placeholder 2"/>
          <p:cNvSpPr>
            <a:spLocks noGrp="1"/>
          </p:cNvSpPr>
          <p:nvPr>
            <p:ph idx="1"/>
          </p:nvPr>
        </p:nvSpPr>
        <p:spPr>
          <a:xfrm>
            <a:off x="838200" y="1594338"/>
            <a:ext cx="10515600" cy="4032739"/>
          </a:xfrm>
        </p:spPr>
        <p:txBody>
          <a:bodyPr/>
          <a:lstStyle/>
          <a:p>
            <a:r>
              <a:rPr lang="en-US" dirty="0"/>
              <a:t>All new hires without a valid class A CDL are scheduled to complete the training program.</a:t>
            </a:r>
          </a:p>
          <a:p>
            <a:r>
              <a:rPr lang="en-US" dirty="0"/>
              <a:t>The CDL course is based on 240 hours of instruction. (80 hours classroom and 160 (+/-) hours behind the wheel. </a:t>
            </a:r>
          </a:p>
          <a:p>
            <a:r>
              <a:rPr lang="en-US" dirty="0"/>
              <a:t>New hire must have basic testing and learners permit from SD DMV by the first day of employment.</a:t>
            </a:r>
          </a:p>
          <a:p>
            <a:r>
              <a:rPr lang="en-US" dirty="0"/>
              <a:t>It is expected that new hires complete the training program, successfully pass the DMV evaluation and acquire a Class A CDL license within 90 days of employment.</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1202925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EBFF-3AEC-4DFA-86BF-258344954C91}"/>
              </a:ext>
            </a:extLst>
          </p:cNvPr>
          <p:cNvSpPr>
            <a:spLocks noGrp="1"/>
          </p:cNvSpPr>
          <p:nvPr>
            <p:ph type="title"/>
          </p:nvPr>
        </p:nvSpPr>
        <p:spPr/>
        <p:txBody>
          <a:bodyPr/>
          <a:lstStyle/>
          <a:p>
            <a:pPr algn="ctr"/>
            <a:r>
              <a:rPr lang="en-US" dirty="0"/>
              <a:t>BEHIND THE WHEEL TRAINING LOG</a:t>
            </a:r>
          </a:p>
        </p:txBody>
      </p:sp>
      <p:pic>
        <p:nvPicPr>
          <p:cNvPr id="13" name="Content Placeholder 12">
            <a:extLst>
              <a:ext uri="{FF2B5EF4-FFF2-40B4-BE49-F238E27FC236}">
                <a16:creationId xmlns:a16="http://schemas.microsoft.com/office/drawing/2014/main" id="{19FFADD8-0C95-41F6-A04B-4BC5FAC1E3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2926" y="2052638"/>
            <a:ext cx="6527923" cy="4195762"/>
          </a:xfrm>
        </p:spPr>
      </p:pic>
      <p:pic>
        <p:nvPicPr>
          <p:cNvPr id="14" name="Picture 13">
            <a:extLst>
              <a:ext uri="{FF2B5EF4-FFF2-40B4-BE49-F238E27FC236}">
                <a16:creationId xmlns:a16="http://schemas.microsoft.com/office/drawing/2014/main" id="{CCE79FF2-52E8-4B14-9FAC-81B3F1E35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378294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7557-9D43-4C7D-8614-0EF51952587A}"/>
              </a:ext>
            </a:extLst>
          </p:cNvPr>
          <p:cNvSpPr>
            <a:spLocks noGrp="1"/>
          </p:cNvSpPr>
          <p:nvPr>
            <p:ph type="title"/>
          </p:nvPr>
        </p:nvSpPr>
        <p:spPr/>
        <p:txBody>
          <a:bodyPr/>
          <a:lstStyle/>
          <a:p>
            <a:pPr algn="ctr"/>
            <a:r>
              <a:rPr lang="en-US" dirty="0"/>
              <a:t>FLEXIQUIZ</a:t>
            </a:r>
          </a:p>
        </p:txBody>
      </p:sp>
      <p:pic>
        <p:nvPicPr>
          <p:cNvPr id="9" name="Content Placeholder 8">
            <a:extLst>
              <a:ext uri="{FF2B5EF4-FFF2-40B4-BE49-F238E27FC236}">
                <a16:creationId xmlns:a16="http://schemas.microsoft.com/office/drawing/2014/main" id="{97EA5EEC-88BC-4A3A-BCBE-B744C77C49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67168"/>
            <a:ext cx="6441440" cy="5390832"/>
          </a:xfrm>
        </p:spPr>
      </p:pic>
      <p:pic>
        <p:nvPicPr>
          <p:cNvPr id="11" name="Picture 10">
            <a:extLst>
              <a:ext uri="{FF2B5EF4-FFF2-40B4-BE49-F238E27FC236}">
                <a16:creationId xmlns:a16="http://schemas.microsoft.com/office/drawing/2014/main" id="{DD231FAC-B6E4-4543-BB64-0110E63F1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122" y="1467168"/>
            <a:ext cx="7058877" cy="5390832"/>
          </a:xfrm>
          <a:prstGeom prst="rect">
            <a:avLst/>
          </a:prstGeom>
        </p:spPr>
      </p:pic>
      <p:pic>
        <p:nvPicPr>
          <p:cNvPr id="12" name="Picture 11">
            <a:extLst>
              <a:ext uri="{FF2B5EF4-FFF2-40B4-BE49-F238E27FC236}">
                <a16:creationId xmlns:a16="http://schemas.microsoft.com/office/drawing/2014/main" id="{7A91FC05-5934-4EA7-98E7-07D577063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72" y="285099"/>
            <a:ext cx="1076878" cy="674844"/>
          </a:xfrm>
          <a:prstGeom prst="rect">
            <a:avLst/>
          </a:prstGeom>
        </p:spPr>
      </p:pic>
    </p:spTree>
    <p:extLst>
      <p:ext uri="{BB962C8B-B14F-4D97-AF65-F5344CB8AC3E}">
        <p14:creationId xmlns:p14="http://schemas.microsoft.com/office/powerpoint/2010/main" val="328160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158A3D-B68F-4C34-894E-FD23E6378F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230" y="582645"/>
            <a:ext cx="9484086" cy="5942092"/>
          </a:xfrm>
        </p:spPr>
      </p:pic>
      <p:pic>
        <p:nvPicPr>
          <p:cNvPr id="6" name="Picture 5">
            <a:extLst>
              <a:ext uri="{FF2B5EF4-FFF2-40B4-BE49-F238E27FC236}">
                <a16:creationId xmlns:a16="http://schemas.microsoft.com/office/drawing/2014/main" id="{1F7F1983-4997-4E5E-9FBF-8FE0ABC35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867" y="5904557"/>
            <a:ext cx="1076878" cy="674844"/>
          </a:xfrm>
          <a:prstGeom prst="rect">
            <a:avLst/>
          </a:prstGeom>
        </p:spPr>
      </p:pic>
    </p:spTree>
    <p:extLst>
      <p:ext uri="{BB962C8B-B14F-4D97-AF65-F5344CB8AC3E}">
        <p14:creationId xmlns:p14="http://schemas.microsoft.com/office/powerpoint/2010/main" val="329250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8893" y="307876"/>
            <a:ext cx="9648092" cy="723755"/>
          </a:xfrm>
        </p:spPr>
        <p:txBody>
          <a:bodyPr>
            <a:normAutofit/>
          </a:bodyPr>
          <a:lstStyle/>
          <a:p>
            <a:pPr algn="ctr"/>
            <a:r>
              <a:rPr lang="en-US" sz="4000" b="1" u="sng"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Origins</a:t>
            </a:r>
          </a:p>
        </p:txBody>
      </p:sp>
      <p:sp>
        <p:nvSpPr>
          <p:cNvPr id="3" name="Content Placeholder 2">
            <a:extLst>
              <a:ext uri="{FF2B5EF4-FFF2-40B4-BE49-F238E27FC236}">
                <a16:creationId xmlns:a16="http://schemas.microsoft.com/office/drawing/2014/main" id="{0404505D-E652-436A-B000-691D0B2C2D8B}"/>
              </a:ext>
            </a:extLst>
          </p:cNvPr>
          <p:cNvSpPr>
            <a:spLocks noGrp="1"/>
          </p:cNvSpPr>
          <p:nvPr>
            <p:ph idx="1"/>
          </p:nvPr>
        </p:nvSpPr>
        <p:spPr>
          <a:xfrm>
            <a:off x="715108" y="1195753"/>
            <a:ext cx="11172092" cy="4607169"/>
          </a:xfrm>
        </p:spPr>
        <p:txBody>
          <a:bodyPr>
            <a:normAutofit fontScale="85000" lnSpcReduction="20000"/>
          </a:bodyPr>
          <a:lstStyle/>
          <a:p>
            <a:pPr marL="0" indent="0">
              <a:buNone/>
            </a:pPr>
            <a:r>
              <a:rPr lang="en-US" sz="4000" b="1" dirty="0"/>
              <a:t>Why?</a:t>
            </a:r>
          </a:p>
          <a:p>
            <a:r>
              <a:rPr lang="en-US" dirty="0"/>
              <a:t>Studies proved that accidents and violations were significantly less for operators that were properly trained and certified.  Based on this criterion, the Federal Motor Carrier Safety Administration (FMCSA) implemented federally mandated training for all new drivers.</a:t>
            </a:r>
          </a:p>
          <a:p>
            <a:pPr marL="0" indent="0">
              <a:buNone/>
            </a:pPr>
            <a:r>
              <a:rPr lang="en-US" sz="4000" b="1" dirty="0"/>
              <a:t>What?</a:t>
            </a:r>
          </a:p>
          <a:p>
            <a:r>
              <a:rPr lang="en-US" dirty="0"/>
              <a:t>ELDT (Entry Level Driver Training) regulation for CDLs</a:t>
            </a:r>
          </a:p>
          <a:p>
            <a:pPr marL="0" indent="0">
              <a:buNone/>
            </a:pPr>
            <a:r>
              <a:rPr lang="en-US" sz="4000" b="1" dirty="0"/>
              <a:t>How?</a:t>
            </a:r>
          </a:p>
          <a:p>
            <a:r>
              <a:rPr lang="en-US" dirty="0"/>
              <a:t>Specified program of instruction which covers regulation for CDL’s</a:t>
            </a:r>
          </a:p>
          <a:p>
            <a:r>
              <a:rPr lang="en-US" dirty="0"/>
              <a:t>Theory and Behind the Wheel (BTW)</a:t>
            </a:r>
          </a:p>
          <a:p>
            <a:r>
              <a:rPr lang="en-US" dirty="0"/>
              <a:t>Applies to:</a:t>
            </a:r>
          </a:p>
          <a:p>
            <a:pPr lvl="1"/>
            <a:r>
              <a:rPr lang="en-US" dirty="0"/>
              <a:t>First time CDL applicants (Class A or B)</a:t>
            </a:r>
          </a:p>
          <a:p>
            <a:pPr lvl="1"/>
            <a:r>
              <a:rPr lang="en-US" dirty="0"/>
              <a:t>Upgrade to a Class A or Class B CDL</a:t>
            </a:r>
          </a:p>
          <a:p>
            <a:pPr lvl="1"/>
            <a:r>
              <a:rPr lang="en-US" dirty="0"/>
              <a:t>Hazardous Materials, Passenger, and School Bus Endorsements</a:t>
            </a:r>
          </a:p>
          <a:p>
            <a:pPr lvl="1"/>
            <a:endParaRPr lang="en-US" dirty="0"/>
          </a:p>
        </p:txBody>
      </p:sp>
      <p:sp>
        <p:nvSpPr>
          <p:cNvPr id="8" name="TextBox 7">
            <a:extLst>
              <a:ext uri="{FF2B5EF4-FFF2-40B4-BE49-F238E27FC236}">
                <a16:creationId xmlns:a16="http://schemas.microsoft.com/office/drawing/2014/main" id="{6EEDFBC6-D4F0-4239-B3D6-7E5340148ED4}"/>
              </a:ext>
            </a:extLst>
          </p:cNvPr>
          <p:cNvSpPr txBox="1"/>
          <p:nvPr/>
        </p:nvSpPr>
        <p:spPr>
          <a:xfrm>
            <a:off x="5008245" y="6286088"/>
            <a:ext cx="2175510" cy="276999"/>
          </a:xfrm>
          <a:prstGeom prst="rect">
            <a:avLst/>
          </a:prstGeom>
          <a:noFill/>
        </p:spPr>
        <p:txBody>
          <a:bodyPr wrap="square" rtlCol="0">
            <a:spAutoFit/>
          </a:bodyPr>
          <a:lstStyle/>
          <a:p>
            <a:endParaRPr lang="en-US" sz="1200" b="1">
              <a:latin typeface="Segoe UI" panose="020B0502040204020203" pitchFamily="34" charset="0"/>
              <a:cs typeface="Segoe UI" panose="020B0502040204020203"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2239317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323" y="2780079"/>
            <a:ext cx="10515600" cy="1325563"/>
          </a:xfrm>
        </p:spPr>
        <p:txBody>
          <a:bodyPr>
            <a:normAutofit/>
          </a:bodyPr>
          <a:lstStyle/>
          <a:p>
            <a:pPr algn="ctr"/>
            <a:r>
              <a:rPr lang="en-US" sz="8000" b="1" u="sng"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66100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CE09E60-6765-4BB6-8C9F-A4D1DF4EA941}"/>
              </a:ext>
            </a:extLst>
          </p:cNvPr>
          <p:cNvSpPr>
            <a:spLocks noGrp="1"/>
          </p:cNvSpPr>
          <p:nvPr>
            <p:ph idx="1"/>
          </p:nvPr>
        </p:nvSpPr>
        <p:spPr>
          <a:xfrm>
            <a:off x="590551" y="703386"/>
            <a:ext cx="11521034" cy="4618891"/>
          </a:xfrm>
        </p:spPr>
        <p:txBody>
          <a:bodyPr>
            <a:normAutofit/>
          </a:bodyPr>
          <a:lstStyle/>
          <a:p>
            <a:pPr marL="0" indent="0">
              <a:lnSpc>
                <a:spcPct val="90000"/>
              </a:lnSpc>
              <a:buNone/>
            </a:pPr>
            <a:r>
              <a:rPr lang="en-US" sz="4000" dirty="0"/>
              <a:t>		</a:t>
            </a:r>
            <a:r>
              <a:rPr lang="en-US" sz="4000" b="1" dirty="0">
                <a:effectLst>
                  <a:outerShdw blurRad="38100" dist="38100" dir="2700000" algn="tl">
                    <a:srgbClr val="000000">
                      <a:alpha val="43137"/>
                    </a:srgbClr>
                  </a:outerShdw>
                </a:effectLst>
              </a:rPr>
              <a:t>Compliance Date: February 7, 2022</a:t>
            </a:r>
          </a:p>
          <a:p>
            <a:pPr marL="0" indent="0">
              <a:lnSpc>
                <a:spcPct val="90000"/>
              </a:lnSpc>
              <a:buNone/>
            </a:pPr>
            <a:endParaRPr lang="en-US" sz="2400" dirty="0"/>
          </a:p>
          <a:p>
            <a:pPr lvl="1">
              <a:lnSpc>
                <a:spcPct val="90000"/>
              </a:lnSpc>
            </a:pPr>
            <a:r>
              <a:rPr lang="en-US" dirty="0"/>
              <a:t>New CDL’s only issued to persons completing federally compliant training</a:t>
            </a:r>
          </a:p>
          <a:p>
            <a:pPr marL="457200" lvl="1" indent="0">
              <a:lnSpc>
                <a:spcPct val="90000"/>
              </a:lnSpc>
              <a:buNone/>
            </a:pPr>
            <a:endParaRPr lang="en-US" sz="1200" dirty="0"/>
          </a:p>
          <a:p>
            <a:pPr lvl="1">
              <a:lnSpc>
                <a:spcPct val="90000"/>
              </a:lnSpc>
            </a:pPr>
            <a:r>
              <a:rPr lang="en-US" dirty="0"/>
              <a:t>Training must include </a:t>
            </a:r>
            <a:r>
              <a:rPr lang="en-US" b="1" u="sng" dirty="0"/>
              <a:t>all</a:t>
            </a:r>
            <a:r>
              <a:rPr lang="en-US" dirty="0"/>
              <a:t> required Theory (classroom) content</a:t>
            </a:r>
          </a:p>
          <a:p>
            <a:pPr marL="457200" lvl="1" indent="0">
              <a:lnSpc>
                <a:spcPct val="90000"/>
              </a:lnSpc>
              <a:buNone/>
            </a:pPr>
            <a:endParaRPr lang="en-US" sz="1200" dirty="0"/>
          </a:p>
          <a:p>
            <a:pPr lvl="1">
              <a:lnSpc>
                <a:spcPct val="90000"/>
              </a:lnSpc>
            </a:pPr>
            <a:r>
              <a:rPr lang="en-US" dirty="0"/>
              <a:t>Training must include </a:t>
            </a:r>
            <a:r>
              <a:rPr lang="en-US" b="1" u="sng" dirty="0"/>
              <a:t>all </a:t>
            </a:r>
            <a:r>
              <a:rPr lang="en-US" dirty="0"/>
              <a:t>required BTW (behind the wheel) training</a:t>
            </a:r>
          </a:p>
          <a:p>
            <a:pPr marL="457200" lvl="1" indent="0">
              <a:lnSpc>
                <a:spcPct val="90000"/>
              </a:lnSpc>
              <a:buNone/>
            </a:pPr>
            <a:endParaRPr lang="en-US" sz="1200" dirty="0"/>
          </a:p>
          <a:p>
            <a:pPr lvl="1">
              <a:lnSpc>
                <a:spcPct val="90000"/>
              </a:lnSpc>
            </a:pPr>
            <a:r>
              <a:rPr lang="en-US" dirty="0"/>
              <a:t>Training must include and document comprehensive testing/assessment</a:t>
            </a:r>
          </a:p>
          <a:p>
            <a:pPr marL="457200" lvl="1" indent="0">
              <a:lnSpc>
                <a:spcPct val="90000"/>
              </a:lnSpc>
              <a:buNone/>
            </a:pPr>
            <a:endParaRPr lang="en-US" sz="1200" dirty="0"/>
          </a:p>
          <a:p>
            <a:pPr lvl="1">
              <a:lnSpc>
                <a:spcPct val="90000"/>
              </a:lnSpc>
            </a:pPr>
            <a:r>
              <a:rPr lang="en-US" dirty="0"/>
              <a:t>Training data must be reported to the Federal Motor Carrier Safety Administration (FMCSA)</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373742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F8DE-C45D-4FDC-ADBE-89C101BA03E9}"/>
              </a:ext>
            </a:extLst>
          </p:cNvPr>
          <p:cNvSpPr>
            <a:spLocks noGrp="1"/>
          </p:cNvSpPr>
          <p:nvPr>
            <p:ph type="title"/>
          </p:nvPr>
        </p:nvSpPr>
        <p:spPr/>
        <p:txBody>
          <a:bodyPr anchor="ctr">
            <a:normAutofit/>
          </a:bodyPr>
          <a:lstStyle/>
          <a:p>
            <a:pPr algn="ctr"/>
            <a:r>
              <a:rPr lang="en-US" sz="4000"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Summary of major provisions</a:t>
            </a:r>
            <a:endParaRPr lang="en-US"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F18B715-2334-49EB-9771-75F8003B6191}"/>
              </a:ext>
            </a:extLst>
          </p:cNvPr>
          <p:cNvSpPr>
            <a:spLocks noGrp="1"/>
          </p:cNvSpPr>
          <p:nvPr>
            <p:ph idx="1"/>
          </p:nvPr>
        </p:nvSpPr>
        <p:spPr>
          <a:xfrm>
            <a:off x="1137138" y="1690688"/>
            <a:ext cx="9859108" cy="4123957"/>
          </a:xfrm>
        </p:spPr>
        <p:txBody>
          <a:bodyPr>
            <a:normAutofit fontScale="62500" lnSpcReduction="20000"/>
          </a:bodyPr>
          <a:lstStyle/>
          <a:p>
            <a:pPr marL="0" indent="0">
              <a:buNone/>
            </a:pPr>
            <a:r>
              <a:rPr lang="en-US" sz="3200" dirty="0"/>
              <a:t>ELDT Rule is found in 49 CFR part 380 </a:t>
            </a:r>
          </a:p>
          <a:p>
            <a:pPr marL="0" indent="0">
              <a:buNone/>
            </a:pPr>
            <a:r>
              <a:rPr lang="en-US" sz="3200" dirty="0"/>
              <a:t>(Code of Federal Regulations)</a:t>
            </a:r>
          </a:p>
          <a:p>
            <a:pPr marL="0" indent="0">
              <a:buNone/>
            </a:pPr>
            <a:endParaRPr lang="en-US" sz="2400" dirty="0"/>
          </a:p>
          <a:p>
            <a:pPr lvl="1"/>
            <a:r>
              <a:rPr lang="en-US" sz="2800" dirty="0"/>
              <a:t>Known as the Federal Motor Carrier Safety Regulations.</a:t>
            </a:r>
          </a:p>
          <a:p>
            <a:pPr lvl="1"/>
            <a:r>
              <a:rPr lang="en-US" sz="2800" dirty="0"/>
              <a:t>Applies to both intrastate and interstate drivers.</a:t>
            </a:r>
          </a:p>
          <a:p>
            <a:pPr lvl="1"/>
            <a:r>
              <a:rPr lang="en-US" sz="2800" dirty="0"/>
              <a:t>Established curriculum is subdivided into Theory and BTW.</a:t>
            </a:r>
          </a:p>
          <a:p>
            <a:pPr lvl="1"/>
            <a:r>
              <a:rPr lang="en-US" sz="2800" dirty="0"/>
              <a:t>Theory and BTW may be provided by different training providers or at different training sites, as applicable.</a:t>
            </a:r>
          </a:p>
          <a:p>
            <a:pPr lvl="1"/>
            <a:r>
              <a:rPr lang="en-US" sz="2800" dirty="0"/>
              <a:t>Training materials follow the information presented in the following publications: </a:t>
            </a:r>
          </a:p>
          <a:p>
            <a:pPr marL="457200" lvl="1" indent="0">
              <a:buNone/>
            </a:pPr>
            <a:endParaRPr lang="en-US" sz="2800" dirty="0"/>
          </a:p>
          <a:p>
            <a:pPr marL="457200" lvl="1" indent="0">
              <a:buNone/>
            </a:pPr>
            <a:r>
              <a:rPr lang="en-US" sz="2800" dirty="0"/>
              <a:t>	“South Dakota Commercial Drivers License Manual”</a:t>
            </a:r>
          </a:p>
          <a:p>
            <a:pPr marL="457200" lvl="1" indent="0">
              <a:buNone/>
            </a:pPr>
            <a:r>
              <a:rPr lang="en-US" sz="2800" dirty="0"/>
              <a:t>	“SD DOT Commercial &amp; Agricultural Vehicle Handbook”</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87725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E48F-F794-45E1-B19A-74FAD419FB0B}"/>
              </a:ext>
            </a:extLst>
          </p:cNvPr>
          <p:cNvSpPr>
            <a:spLocks noGrp="1"/>
          </p:cNvSpPr>
          <p:nvPr>
            <p:ph type="title"/>
          </p:nvPr>
        </p:nvSpPr>
        <p:spPr>
          <a:xfrm>
            <a:off x="844062" y="164123"/>
            <a:ext cx="10509738" cy="750277"/>
          </a:xfrm>
        </p:spPr>
        <p:txBody>
          <a:bodyPr anchor="ctr"/>
          <a:lstStyle/>
          <a:p>
            <a:pPr algn="ct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Training Providers</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257E81C-3F6C-46A7-88CF-1476D21CBA24}"/>
              </a:ext>
            </a:extLst>
          </p:cNvPr>
          <p:cNvSpPr>
            <a:spLocks noGrp="1"/>
          </p:cNvSpPr>
          <p:nvPr>
            <p:ph idx="1"/>
          </p:nvPr>
        </p:nvSpPr>
        <p:spPr>
          <a:xfrm>
            <a:off x="844062" y="914400"/>
            <a:ext cx="10509737" cy="5090601"/>
          </a:xfrm>
        </p:spPr>
        <p:txBody>
          <a:bodyPr>
            <a:noAutofit/>
          </a:bodyPr>
          <a:lstStyle/>
          <a:p>
            <a:r>
              <a:rPr lang="en-US" sz="2000" dirty="0"/>
              <a:t>Individual who provides knowledge instruction on the operation of a CMV and meets one of these qualifications:</a:t>
            </a:r>
          </a:p>
          <a:p>
            <a:pPr marL="0" indent="0">
              <a:buNone/>
            </a:pPr>
            <a:endParaRPr lang="en-US" sz="800" dirty="0"/>
          </a:p>
          <a:p>
            <a:pPr lvl="1"/>
            <a:r>
              <a:rPr lang="en-US" sz="2000" dirty="0"/>
              <a:t>Holds CDL of same or higher class, 2 years </a:t>
            </a:r>
            <a:r>
              <a:rPr lang="en-US" sz="2000" u="sng" dirty="0"/>
              <a:t>CMV driving experience </a:t>
            </a:r>
            <a:r>
              <a:rPr lang="en-US" sz="2000" dirty="0"/>
              <a:t>&amp; meets state requirements for a CMV instructor</a:t>
            </a:r>
          </a:p>
          <a:p>
            <a:pPr lvl="1"/>
            <a:r>
              <a:rPr lang="en-US" sz="2000" dirty="0"/>
              <a:t>Holds CDL of same or higher class, 2 years </a:t>
            </a:r>
            <a:r>
              <a:rPr lang="en-US" sz="2000" u="sng" dirty="0"/>
              <a:t>experience as a CMV instructor </a:t>
            </a:r>
            <a:r>
              <a:rPr lang="en-US" sz="2000" dirty="0"/>
              <a:t>&amp; meets state requirements for a CMV instructor</a:t>
            </a:r>
          </a:p>
          <a:p>
            <a:pPr lvl="1"/>
            <a:r>
              <a:rPr lang="en-US" sz="2000" dirty="0"/>
              <a:t>Is prohibited from engaging in BTW instruction, for 2 years, if CDL has been cancelled, suspended or revoked for any disqualifying offense (§ 383.51)</a:t>
            </a:r>
          </a:p>
          <a:p>
            <a:pPr marL="457200" lvl="1" indent="0">
              <a:buNone/>
            </a:pPr>
            <a:endParaRPr lang="en-US" sz="800" dirty="0"/>
          </a:p>
          <a:p>
            <a:r>
              <a:rPr lang="en-US" sz="2000" dirty="0"/>
              <a:t>Must provide instruction in a curriculum that meets the ELDT rule</a:t>
            </a:r>
          </a:p>
          <a:p>
            <a:r>
              <a:rPr lang="en-US" sz="2000" dirty="0"/>
              <a:t>Must meet eligibility requirements to be listed on the Training Provider’s Registry (TPR)</a:t>
            </a:r>
          </a:p>
          <a:p>
            <a:r>
              <a:rPr lang="en-US" sz="2000" dirty="0"/>
              <a:t>Must attest that they meet the requirements</a:t>
            </a:r>
          </a:p>
          <a:p>
            <a:r>
              <a:rPr lang="en-US" sz="2000" dirty="0"/>
              <a:t>Must be able to supply records and documentation in the event of a FMCSA audit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360" y="6080434"/>
            <a:ext cx="1076878" cy="674844"/>
          </a:xfrm>
          <a:prstGeom prst="rect">
            <a:avLst/>
          </a:prstGeom>
        </p:spPr>
      </p:pic>
    </p:spTree>
    <p:extLst>
      <p:ext uri="{BB962C8B-B14F-4D97-AF65-F5344CB8AC3E}">
        <p14:creationId xmlns:p14="http://schemas.microsoft.com/office/powerpoint/2010/main" val="113780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E48F-F794-45E1-B19A-74FAD419FB0B}"/>
              </a:ext>
            </a:extLst>
          </p:cNvPr>
          <p:cNvSpPr>
            <a:spLocks noGrp="1"/>
          </p:cNvSpPr>
          <p:nvPr>
            <p:ph type="title"/>
          </p:nvPr>
        </p:nvSpPr>
        <p:spPr/>
        <p:txBody>
          <a:bodyPr anchor="ctr"/>
          <a:lstStyle/>
          <a:p>
            <a:pPr algn="ct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Theory Instruction (classroom) </a:t>
            </a:r>
          </a:p>
        </p:txBody>
      </p:sp>
      <p:sp>
        <p:nvSpPr>
          <p:cNvPr id="3" name="Content Placeholder 2">
            <a:extLst>
              <a:ext uri="{FF2B5EF4-FFF2-40B4-BE49-F238E27FC236}">
                <a16:creationId xmlns:a16="http://schemas.microsoft.com/office/drawing/2014/main" id="{C257E81C-3F6C-46A7-88CF-1476D21CBA24}"/>
              </a:ext>
            </a:extLst>
          </p:cNvPr>
          <p:cNvSpPr>
            <a:spLocks noGrp="1"/>
          </p:cNvSpPr>
          <p:nvPr>
            <p:ph idx="1"/>
          </p:nvPr>
        </p:nvSpPr>
        <p:spPr>
          <a:xfrm>
            <a:off x="838200" y="1690689"/>
            <a:ext cx="7627070" cy="3713650"/>
          </a:xfrm>
        </p:spPr>
        <p:txBody>
          <a:bodyPr>
            <a:normAutofit/>
          </a:bodyPr>
          <a:lstStyle/>
          <a:p>
            <a:r>
              <a:rPr lang="en-US" dirty="0"/>
              <a:t>No minimum number of hours on theory units, however…</a:t>
            </a:r>
          </a:p>
          <a:p>
            <a:pPr lvl="1"/>
            <a:r>
              <a:rPr lang="en-US" dirty="0"/>
              <a:t>Instruction in all required elements of theory must be provided</a:t>
            </a:r>
          </a:p>
          <a:p>
            <a:pPr lvl="1"/>
            <a:r>
              <a:rPr lang="en-US" dirty="0"/>
              <a:t>Comprehensive testing/assessment must be conducted</a:t>
            </a:r>
          </a:p>
          <a:p>
            <a:pPr lvl="1"/>
            <a:r>
              <a:rPr lang="en-US" dirty="0"/>
              <a:t>Trainees must score a minimum of 80% overall score on theory test(s)</a:t>
            </a:r>
          </a:p>
          <a:p>
            <a:pPr lvl="1"/>
            <a:r>
              <a:rPr lang="en-US" dirty="0"/>
              <a:t>All test results are maintained as verifiable records.</a:t>
            </a:r>
          </a:p>
        </p:txBody>
      </p:sp>
      <p:pic>
        <p:nvPicPr>
          <p:cNvPr id="5" name="Picture 4" descr="Arrow with the word proficiency">
            <a:extLst>
              <a:ext uri="{FF2B5EF4-FFF2-40B4-BE49-F238E27FC236}">
                <a16:creationId xmlns:a16="http://schemas.microsoft.com/office/drawing/2014/main" id="{7B2FF35E-6A71-47F4-A4C7-A138BB63275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58884" y="2446255"/>
            <a:ext cx="2951923" cy="1965489"/>
          </a:xfrm>
          <a:prstGeom prst="rect">
            <a:avLst/>
          </a:prstGeom>
          <a:ln w="15875">
            <a:solidFill>
              <a:schemeClr val="accent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188377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E48F-F794-45E1-B19A-74FAD419FB0B}"/>
              </a:ext>
            </a:extLst>
          </p:cNvPr>
          <p:cNvSpPr>
            <a:spLocks noGrp="1"/>
          </p:cNvSpPr>
          <p:nvPr>
            <p:ph type="title"/>
          </p:nvPr>
        </p:nvSpPr>
        <p:spPr>
          <a:xfrm>
            <a:off x="581191" y="1042961"/>
            <a:ext cx="11029616" cy="1013800"/>
          </a:xfrm>
        </p:spPr>
        <p:txBody>
          <a:bodyPr anchor="ctr">
            <a:normAutofit/>
          </a:bodyPr>
          <a:lstStyle/>
          <a:p>
            <a:pPr algn="ct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Curriculum Structure – Section 1.1 theory</a:t>
            </a:r>
          </a:p>
        </p:txBody>
      </p:sp>
      <p:sp>
        <p:nvSpPr>
          <p:cNvPr id="3" name="Content Placeholder 2">
            <a:extLst>
              <a:ext uri="{FF2B5EF4-FFF2-40B4-BE49-F238E27FC236}">
                <a16:creationId xmlns:a16="http://schemas.microsoft.com/office/drawing/2014/main" id="{C257E81C-3F6C-46A7-88CF-1476D21CBA24}"/>
              </a:ext>
            </a:extLst>
          </p:cNvPr>
          <p:cNvSpPr>
            <a:spLocks noGrp="1"/>
          </p:cNvSpPr>
          <p:nvPr>
            <p:ph idx="1"/>
          </p:nvPr>
        </p:nvSpPr>
        <p:spPr>
          <a:xfrm>
            <a:off x="581191" y="2180496"/>
            <a:ext cx="11230705" cy="3678303"/>
          </a:xfrm>
        </p:spPr>
        <p:txBody>
          <a:bodyPr>
            <a:normAutofit/>
          </a:bodyPr>
          <a:lstStyle/>
          <a:p>
            <a:pPr marL="0" indent="0" fontAlgn="base">
              <a:buNone/>
            </a:pPr>
            <a:r>
              <a:rPr lang="en-US" u="sng" dirty="0"/>
              <a:t>Section A/B1.1 - Basic Operation​</a:t>
            </a:r>
          </a:p>
          <a:p>
            <a:pPr marL="324000" lvl="1" indent="0" fontAlgn="base">
              <a:buNone/>
            </a:pPr>
            <a:r>
              <a:rPr lang="en-US" dirty="0"/>
              <a:t>Unit A/B1.1.1 - Orientation​</a:t>
            </a:r>
          </a:p>
          <a:p>
            <a:pPr marL="324000" lvl="1" indent="0" fontAlgn="base">
              <a:buNone/>
            </a:pPr>
            <a:r>
              <a:rPr lang="en-US" dirty="0"/>
              <a:t>Unit A/B1.1.2 - Control systems/dashboard​</a:t>
            </a:r>
          </a:p>
          <a:p>
            <a:pPr marL="324000" lvl="1" indent="0" fontAlgn="base">
              <a:buNone/>
            </a:pPr>
            <a:r>
              <a:rPr lang="en-US" dirty="0"/>
              <a:t>Unit A/B1.1.3 - Pre- and post-trip inspections​</a:t>
            </a:r>
          </a:p>
          <a:p>
            <a:pPr marL="324000" lvl="1" indent="0" fontAlgn="base">
              <a:buNone/>
            </a:pPr>
            <a:r>
              <a:rPr lang="en-US" dirty="0"/>
              <a:t>Unit A/B1.1.4 - Basic control​</a:t>
            </a:r>
          </a:p>
          <a:p>
            <a:pPr marL="324000" lvl="1" indent="0" fontAlgn="base">
              <a:buNone/>
            </a:pPr>
            <a:r>
              <a:rPr lang="en-US" dirty="0"/>
              <a:t>Unit A/B1.1.5 - Shifting/operating transmissions​</a:t>
            </a:r>
          </a:p>
          <a:p>
            <a:pPr marL="324000" lvl="1" indent="0" fontAlgn="base">
              <a:buNone/>
            </a:pPr>
            <a:r>
              <a:rPr lang="en-US" dirty="0"/>
              <a:t>Unit A/B1.1.6 - Backing and docking​</a:t>
            </a:r>
          </a:p>
          <a:p>
            <a:pPr marL="324000" lvl="1" indent="0" fontAlgn="base">
              <a:buNone/>
            </a:pPr>
            <a:r>
              <a:rPr lang="en-US" dirty="0"/>
              <a:t>Unit A/B1.1.7 - Coupling and uncoupling (Class A CDL only)</a:t>
            </a:r>
          </a:p>
        </p:txBody>
      </p:sp>
      <p:pic>
        <p:nvPicPr>
          <p:cNvPr id="2050" name="Picture 2" descr="New Hampshire DOT dump truck pulling low boy trailer hauling a snow cat">
            <a:extLst>
              <a:ext uri="{FF2B5EF4-FFF2-40B4-BE49-F238E27FC236}">
                <a16:creationId xmlns:a16="http://schemas.microsoft.com/office/drawing/2014/main" id="{6FB8DED8-8E2E-4FC2-B3A2-BD7C1580A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056" y="2056761"/>
            <a:ext cx="4323607" cy="2744477"/>
          </a:xfrm>
          <a:prstGeom prst="rect">
            <a:avLst/>
          </a:prstGeom>
          <a:noFill/>
          <a:ln w="15875">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4816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E48F-F794-45E1-B19A-74FAD419FB0B}"/>
              </a:ext>
            </a:extLst>
          </p:cNvPr>
          <p:cNvSpPr>
            <a:spLocks noGrp="1"/>
          </p:cNvSpPr>
          <p:nvPr>
            <p:ph type="title"/>
          </p:nvPr>
        </p:nvSpPr>
        <p:spPr/>
        <p:txBody>
          <a:bodyPr anchor="ctr">
            <a:normAutofit/>
          </a:bodyPr>
          <a:lstStyle/>
          <a:p>
            <a:pPr algn="ct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Curriculum Structure – Section 1.2 theory</a:t>
            </a:r>
          </a:p>
        </p:txBody>
      </p:sp>
      <p:sp>
        <p:nvSpPr>
          <p:cNvPr id="3" name="Content Placeholder 2">
            <a:extLst>
              <a:ext uri="{FF2B5EF4-FFF2-40B4-BE49-F238E27FC236}">
                <a16:creationId xmlns:a16="http://schemas.microsoft.com/office/drawing/2014/main" id="{C257E81C-3F6C-46A7-88CF-1476D21CBA24}"/>
              </a:ext>
            </a:extLst>
          </p:cNvPr>
          <p:cNvSpPr>
            <a:spLocks noGrp="1"/>
          </p:cNvSpPr>
          <p:nvPr>
            <p:ph idx="1"/>
          </p:nvPr>
        </p:nvSpPr>
        <p:spPr>
          <a:xfrm>
            <a:off x="581191" y="2180496"/>
            <a:ext cx="11230705" cy="3678303"/>
          </a:xfrm>
        </p:spPr>
        <p:txBody>
          <a:bodyPr>
            <a:normAutofit/>
          </a:bodyPr>
          <a:lstStyle/>
          <a:p>
            <a:pPr marL="0" indent="0" fontAlgn="base">
              <a:buNone/>
            </a:pPr>
            <a:r>
              <a:rPr lang="en-US" u="sng" dirty="0"/>
              <a:t>Section A/B1.2 – Safe Operating Procedures</a:t>
            </a:r>
          </a:p>
          <a:p>
            <a:pPr marL="324000" lvl="1" indent="0" fontAlgn="base">
              <a:buNone/>
            </a:pPr>
            <a:r>
              <a:rPr lang="en-US" dirty="0"/>
              <a:t>Unit A/B1.2.1 – Visual Search</a:t>
            </a:r>
          </a:p>
          <a:p>
            <a:pPr marL="324000" lvl="1" indent="0" fontAlgn="base">
              <a:buNone/>
            </a:pPr>
            <a:r>
              <a:rPr lang="en-US" dirty="0"/>
              <a:t>Unit A/B1.2.2 - Communication</a:t>
            </a:r>
          </a:p>
          <a:p>
            <a:pPr marL="324000" lvl="1" indent="0" fontAlgn="base">
              <a:buNone/>
            </a:pPr>
            <a:r>
              <a:rPr lang="en-US" dirty="0"/>
              <a:t>Unit A/B1.2.3 – Distracted Driving</a:t>
            </a:r>
          </a:p>
          <a:p>
            <a:pPr marL="324000" lvl="1" indent="0" fontAlgn="base">
              <a:buNone/>
            </a:pPr>
            <a:r>
              <a:rPr lang="en-US" dirty="0"/>
              <a:t>Unit A/B1.2.4 – Speed Management</a:t>
            </a:r>
          </a:p>
          <a:p>
            <a:pPr marL="324000" lvl="1" indent="0" fontAlgn="base">
              <a:buNone/>
            </a:pPr>
            <a:r>
              <a:rPr lang="en-US" dirty="0"/>
              <a:t>Unit A/B1.2.5 – Space Management</a:t>
            </a:r>
          </a:p>
          <a:p>
            <a:pPr marL="324000" lvl="1" indent="0" fontAlgn="base">
              <a:buNone/>
            </a:pPr>
            <a:r>
              <a:rPr lang="en-US" dirty="0"/>
              <a:t>Unit A/B1.2.6 – Night Operation</a:t>
            </a:r>
          </a:p>
          <a:p>
            <a:pPr marL="324000" lvl="1" indent="0" fontAlgn="base">
              <a:buNone/>
            </a:pPr>
            <a:r>
              <a:rPr lang="en-US" dirty="0"/>
              <a:t>Unit A/B1.2.7 – Extreme Driving Conditions</a:t>
            </a:r>
          </a:p>
        </p:txBody>
      </p:sp>
      <p:pic>
        <p:nvPicPr>
          <p:cNvPr id="14" name="Picture 13" descr="Driver's view of the roadway during sunset">
            <a:extLst>
              <a:ext uri="{FF2B5EF4-FFF2-40B4-BE49-F238E27FC236}">
                <a16:creationId xmlns:a16="http://schemas.microsoft.com/office/drawing/2014/main" id="{2622CC51-CF6B-4167-857D-CF722FF56E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71406" y="2469822"/>
            <a:ext cx="4039401" cy="2694249"/>
          </a:xfrm>
          <a:prstGeom prst="rect">
            <a:avLst/>
          </a:prstGeom>
          <a:ln w="15875">
            <a:solidFill>
              <a:schemeClr val="accent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69527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E48F-F794-45E1-B19A-74FAD419FB0B}"/>
              </a:ext>
            </a:extLst>
          </p:cNvPr>
          <p:cNvSpPr>
            <a:spLocks noGrp="1"/>
          </p:cNvSpPr>
          <p:nvPr>
            <p:ph type="title"/>
          </p:nvPr>
        </p:nvSpPr>
        <p:spPr/>
        <p:txBody>
          <a:bodyPr anchor="ctr">
            <a:normAutofit/>
          </a:bodyPr>
          <a:lstStyle/>
          <a:p>
            <a:pPr algn="ctr"/>
            <a:r>
              <a:rPr lang="en-US"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Curriculum Structure – Section 1.3 and 1.4 theory</a:t>
            </a:r>
          </a:p>
        </p:txBody>
      </p:sp>
      <p:sp>
        <p:nvSpPr>
          <p:cNvPr id="3" name="Content Placeholder 2">
            <a:extLst>
              <a:ext uri="{FF2B5EF4-FFF2-40B4-BE49-F238E27FC236}">
                <a16:creationId xmlns:a16="http://schemas.microsoft.com/office/drawing/2014/main" id="{C257E81C-3F6C-46A7-88CF-1476D21CBA24}"/>
              </a:ext>
            </a:extLst>
          </p:cNvPr>
          <p:cNvSpPr>
            <a:spLocks noGrp="1"/>
          </p:cNvSpPr>
          <p:nvPr>
            <p:ph idx="1"/>
          </p:nvPr>
        </p:nvSpPr>
        <p:spPr>
          <a:xfrm>
            <a:off x="468923" y="1840524"/>
            <a:ext cx="6968825" cy="4018276"/>
          </a:xfrm>
        </p:spPr>
        <p:txBody>
          <a:bodyPr>
            <a:normAutofit fontScale="85000" lnSpcReduction="10000"/>
          </a:bodyPr>
          <a:lstStyle/>
          <a:p>
            <a:pPr marL="0" indent="0" fontAlgn="base">
              <a:buNone/>
            </a:pPr>
            <a:r>
              <a:rPr lang="en-US" sz="2400" u="sng" dirty="0"/>
              <a:t>Section A/B1.3 – Advanced Operating Procedures</a:t>
            </a:r>
          </a:p>
          <a:p>
            <a:pPr marL="324000" lvl="1" indent="0" fontAlgn="base">
              <a:buNone/>
            </a:pPr>
            <a:r>
              <a:rPr lang="en-US" sz="2000" dirty="0"/>
              <a:t>Unit A/B1.3.1 – Hazard Perception</a:t>
            </a:r>
          </a:p>
          <a:p>
            <a:pPr marL="324000" lvl="1" indent="0" fontAlgn="base">
              <a:buNone/>
            </a:pPr>
            <a:r>
              <a:rPr lang="en-US" sz="2000" dirty="0"/>
              <a:t>Unit A/B1.3.2 – Skid Control/Recovery, Jackknifing and Other Emergencies</a:t>
            </a:r>
          </a:p>
          <a:p>
            <a:pPr marL="324000" lvl="1" indent="0" fontAlgn="base">
              <a:buNone/>
            </a:pPr>
            <a:r>
              <a:rPr lang="en-US" sz="2000" dirty="0"/>
              <a:t>Unit A/B1.3.3 – Railroad-Highway Grade Crossings</a:t>
            </a:r>
          </a:p>
          <a:p>
            <a:pPr marL="324000" lvl="1" indent="0" fontAlgn="base">
              <a:buNone/>
            </a:pPr>
            <a:endParaRPr lang="en-US" sz="1800" dirty="0"/>
          </a:p>
          <a:p>
            <a:pPr marL="0" indent="0" fontAlgn="base">
              <a:buNone/>
            </a:pPr>
            <a:r>
              <a:rPr lang="en-US" sz="2400" u="sng" dirty="0"/>
              <a:t>Section A/B1.4 – Vehicle Systems and Reporting Malfunctions</a:t>
            </a:r>
          </a:p>
          <a:p>
            <a:pPr marL="324000" lvl="1" indent="0" fontAlgn="base">
              <a:buNone/>
            </a:pPr>
            <a:r>
              <a:rPr lang="en-US" sz="2000" dirty="0"/>
              <a:t>Unit A/B1.4.1 – Identification and Diagnosis of Malfunctions</a:t>
            </a:r>
          </a:p>
          <a:p>
            <a:pPr marL="324000" lvl="1" indent="0" fontAlgn="base">
              <a:buNone/>
            </a:pPr>
            <a:r>
              <a:rPr lang="en-US" sz="2000" dirty="0"/>
              <a:t>Unit A/B1.4.2 – Roadside Inspections</a:t>
            </a:r>
          </a:p>
          <a:p>
            <a:pPr marL="324000" lvl="1" indent="0" fontAlgn="base">
              <a:buNone/>
            </a:pPr>
            <a:r>
              <a:rPr lang="en-US" sz="2000" dirty="0"/>
              <a:t>Unit A/B1.4.3 – Maintenance</a:t>
            </a:r>
          </a:p>
        </p:txBody>
      </p:sp>
      <p:pic>
        <p:nvPicPr>
          <p:cNvPr id="5" name="Picture 4" descr="Railroad crossing on a two lane road">
            <a:extLst>
              <a:ext uri="{FF2B5EF4-FFF2-40B4-BE49-F238E27FC236}">
                <a16:creationId xmlns:a16="http://schemas.microsoft.com/office/drawing/2014/main" id="{A69E029F-8F87-420F-BC68-4C4544AEA08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62430" y="2731477"/>
            <a:ext cx="4327136" cy="2434014"/>
          </a:xfrm>
          <a:prstGeom prst="rect">
            <a:avLst/>
          </a:prstGeom>
          <a:ln w="15875">
            <a:solidFill>
              <a:schemeClr val="accent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831" y="6005000"/>
            <a:ext cx="1076878" cy="674844"/>
          </a:xfrm>
          <a:prstGeom prst="rect">
            <a:avLst/>
          </a:prstGeom>
        </p:spPr>
      </p:pic>
    </p:spTree>
    <p:extLst>
      <p:ext uri="{BB962C8B-B14F-4D97-AF65-F5344CB8AC3E}">
        <p14:creationId xmlns:p14="http://schemas.microsoft.com/office/powerpoint/2010/main" val="496966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1854</TotalTime>
  <Words>1468</Words>
  <Application>Microsoft Office PowerPoint</Application>
  <PresentationFormat>Widescreen</PresentationFormat>
  <Paragraphs>166</Paragraphs>
  <Slides>20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PennSegoe UI</vt:lpstr>
      <vt:lpstr>Segoe UI</vt:lpstr>
      <vt:lpstr>Segoe UI Black</vt:lpstr>
      <vt:lpstr>Wingdings 3</vt:lpstr>
      <vt:lpstr>Ion</vt:lpstr>
      <vt:lpstr>  Pennington County Highway Department Overview  Entry-Level Driver Training Program  for (CDL) operators</vt:lpstr>
      <vt:lpstr>Origins</vt:lpstr>
      <vt:lpstr>PowerPoint Presentation</vt:lpstr>
      <vt:lpstr>Summary of major provisions</vt:lpstr>
      <vt:lpstr>Training Providers</vt:lpstr>
      <vt:lpstr>Theory Instruction (classroom) </vt:lpstr>
      <vt:lpstr>Curriculum Structure – Section 1.1 theory</vt:lpstr>
      <vt:lpstr>Curriculum Structure – Section 1.2 theory</vt:lpstr>
      <vt:lpstr>Curriculum Structure – Section 1.3 and 1.4 theory</vt:lpstr>
      <vt:lpstr>Curriculum Structure – Section 1.5 theory</vt:lpstr>
      <vt:lpstr>BTW Range and Public Road Training  Definition</vt:lpstr>
      <vt:lpstr>Curriculum Structure BTW range</vt:lpstr>
      <vt:lpstr>Curriculum Structure Behind –The-wheel – public road</vt:lpstr>
      <vt:lpstr>BTW Instruction</vt:lpstr>
      <vt:lpstr>Training certification</vt:lpstr>
      <vt:lpstr>Pennington County Highway Department</vt:lpstr>
      <vt:lpstr>BEHIND THE WHEEL TRAINING LOG</vt:lpstr>
      <vt:lpstr>FLEXIQUIZ</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 John</dc:creator>
  <cp:lastModifiedBy>Miller Joe</cp:lastModifiedBy>
  <cp:revision>54</cp:revision>
  <dcterms:created xsi:type="dcterms:W3CDTF">2023-03-13T19:38:02Z</dcterms:created>
  <dcterms:modified xsi:type="dcterms:W3CDTF">2023-05-11T14:33:23Z</dcterms:modified>
</cp:coreProperties>
</file>